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3.xml" ContentType="application/vnd.openxmlformats-officedocument.presentationml.slide+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ppt/revisionInfo.xml" ContentType="application/vnd.ms-powerpoint.revisioninfo+xml"/>
  <Override PartName="/docProps/core.xml" ContentType="application/vnd.openxmlformats-package.core-properties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presProps.xml" ContentType="application/vnd.openxmlformats-officedocument.presentationml.presProps+xml"/>
  <Override PartName="/ppt/slideMasters/slideMaster1.xml" ContentType="application/vnd.openxmlformats-officedocument.presentationml.slideMaster+xml"/>
  <Override PartName="/ppt/slides/slide12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72" r:id="rId2"/>
    <p:sldId id="258" r:id="rId3"/>
    <p:sldId id="259" r:id="rId4"/>
    <p:sldId id="260" r:id="rId5"/>
    <p:sldId id="269" r:id="rId6"/>
    <p:sldId id="270" r:id="rId7"/>
    <p:sldId id="263" r:id="rId8"/>
    <p:sldId id="265" r:id="rId9"/>
    <p:sldId id="273" r:id="rId10"/>
    <p:sldId id="276" r:id="rId11"/>
    <p:sldId id="274" r:id="rId12"/>
    <p:sldId id="275" r:id="rId13"/>
    <p:sldId id="26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BD5531-1ED9-47CA-815D-4EA6DBBC3A45}" v="234" dt="2026-07-01T13:26:51.2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3B052-A59B-4AE3-A89A-E7748630C1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DA9EC4-FEA9-41D2-BE8D-F709F01D37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155CF-52F5-4879-B7F3-D05812AC4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D55F9-11A3-4523-8F38-6BA37933791A}" type="datetime1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053AC-61ED-4C2F-90BF-D4A916545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B2ED7-A198-4613-B8C9-EE02BAE24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397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98991-AEF1-4F19-AAB8-436EAD58C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5B44F-E7DA-40C6-8B44-71EAB6BDFC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Font typeface="Arial" panose="020B0604020202020204" pitchFamily="34" charset="0"/>
              <a:buChar char="•"/>
              <a:defRPr/>
            </a:lvl1pPr>
            <a:lvl2pPr marL="228600" indent="-228600">
              <a:buFont typeface="Arial" panose="020B0604020202020204" pitchFamily="34" charset="0"/>
              <a:buChar char="•"/>
              <a:defRPr/>
            </a:lvl2pPr>
            <a:lvl3pPr marL="228600" indent="-228600">
              <a:buFont typeface="Arial" panose="020B0604020202020204" pitchFamily="34" charset="0"/>
              <a:buChar char="•"/>
              <a:defRPr/>
            </a:lvl3pPr>
            <a:lvl4pPr marL="228600" indent="-228600">
              <a:buFont typeface="Arial" panose="020B0604020202020204" pitchFamily="34" charset="0"/>
              <a:buChar char="•"/>
              <a:defRPr/>
            </a:lvl4pPr>
            <a:lvl5pPr marL="228600" indent="-228600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F71817-A045-48C0-975B-CBEF88E95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9D56B-6EBE-4E5F-99D9-2A3DBDF37D0A}" type="datetime1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C39F0-32D4-407C-8BCA-97F2D9E50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CF4459-37B2-4F87-B508-DB04D4332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135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BBD03-9D57-48E9-8B43-688B72997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709738"/>
            <a:ext cx="10890250" cy="2852737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F376C-8A2F-4BE5-9669-4A6DA21B7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4589463"/>
            <a:ext cx="1089025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FFFFF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54893-212E-4450-8F7A-27256B31F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F3CA-C7E3-432D-9282-18F13836509A}" type="datetime1">
              <a:rPr lang="en-US" smtClean="0"/>
              <a:t>7/1/2026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E881A-3958-44A9-9EDB-D86F4E414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DBC4F-D9B8-4BFA-BE4F-D4B9B739D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993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C8777-C460-4649-8822-CA943386D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F69E6-1094-437B-AA7E-0E21B7136C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825625"/>
            <a:ext cx="5562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0BC963-4591-4BE3-AE63-4999A13C50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4D5BB-DB84-4266-9B4F-E65CCFE5B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9C62-1337-40B8-BA50-E9F4861DB4BC}" type="datetime1">
              <a:rPr lang="en-US" smtClean="0"/>
              <a:t>7/1/2026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1A99B5-D493-4AB1-AF24-6660540D5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E178D0-5F1E-43FA-B447-53501EDD1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472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C85CC-8D2B-4219-A2A4-1625A02DF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6143C8-1CF7-440E-99A3-0527314598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20863"/>
            <a:ext cx="5157787" cy="1150937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FF5CA-4662-4430-80C7-99CD7D66C9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01975"/>
            <a:ext cx="5157787" cy="3087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6CB5B7-DC23-41CE-872B-E25BD64F84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20863"/>
            <a:ext cx="5183188" cy="1150937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F7633C-C24D-4947-979C-132B3AC405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101975"/>
            <a:ext cx="5183188" cy="30876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8A46E1-3934-4807-900F-CA7A4D8D6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95EB-2DA3-4B24-8725-19BC22A7BE50}" type="datetime1">
              <a:rPr lang="en-US" smtClean="0"/>
              <a:t>7/1/2026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C9C6EA-1549-4601-8226-E5C43469C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658246-003D-4024-9F4B-BA3BD3FBF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67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2DD4C-BFBC-4087-B94C-4DD0690E8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B9D434-8228-4C7F-B520-14121EBC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237E6-0076-4915-A5A8-B7C11FA4F374}" type="datetime1">
              <a:rPr lang="en-US" smtClean="0"/>
              <a:t>7/1/2026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7B89BD-A70A-48D2-A3D9-DB2C0DB12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ACF4EF-5A2A-4A47-81DF-80CB51306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796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8B9F00-8450-475B-B155-993BAF212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F58F-C0B5-422A-8E5A-6B99E5D80F0A}" type="datetime1">
              <a:rPr lang="en-US" smtClean="0"/>
              <a:t>7/1/2026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0FDDA3-8E6F-42F7-BFBE-7FA9C647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C8E678-81B8-4356-9624-A0B99953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965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10DAA-DDE3-4C9C-8171-385A3DAC8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1981200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73DB2-BD72-4F5E-9CA2-197343A09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01536-2B0A-42A2-827E-2EB2C324A5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971800"/>
            <a:ext cx="3932237" cy="2897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22CD09-61EF-4733-831C-5B133DAE1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E655-9687-48DF-A33F-F8824CCCB5D1}" type="datetime1">
              <a:rPr lang="en-US" smtClean="0"/>
              <a:t>7/1/2026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109FCF-96E4-4EBF-AAFB-5E9AD22A6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381A6-E580-49A4-989C-EF4A54F83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485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CFA6E-F719-4613-8815-591471E72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2209799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4384F3-CDE0-4329-B76D-45AAC94B04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A9D7EB-40DA-460F-A48A-3E6D5E5612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971800"/>
            <a:ext cx="3932237" cy="2897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56944C-E229-457E-868E-C48FF47DA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FD56A-AAB8-4544-A495-D0645413C9E3}" type="datetime1">
              <a:rPr lang="en-US" smtClean="0"/>
              <a:t>7/1/2026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115FE-359F-46EA-A3C8-0D18544E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165D17-3010-4FF5-9071-5CCD3E699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136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B47DD-81F8-4128-9E50-04A9F2D3D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6564D1-2B83-4C0F-ACBA-E91472C50A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A1D7D-D2EC-4ADB-9C65-191DEC82D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E757A-3EC2-4683-9080-1A460C37C843}" type="datetime1">
              <a:rPr lang="en-US" smtClean="0"/>
              <a:t>7/1/2026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CB571-86F9-474A-826A-75CC21C88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84F5F-50E6-4BB9-B848-EE2302C02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997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3F08DF-1C0D-4F53-A3AB-95D7B55FA0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0D3BBD-C494-4E94-B189-319802A93E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C0BD9-4BED-43D3-852F-B74B949A22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3539" y="6324600"/>
            <a:ext cx="2560220" cy="365125"/>
          </a:xfrm>
        </p:spPr>
        <p:txBody>
          <a:bodyPr/>
          <a:lstStyle/>
          <a:p>
            <a:fld id="{5CC8096C-64ED-4153-A483-5C02E44AD5C3}" type="datetime1">
              <a:rPr lang="en-US" smtClean="0"/>
              <a:t>7/1/2026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811DC-C725-4462-B622-DB96A8987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67200" y="6319838"/>
            <a:ext cx="3982781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42D06-438F-4150-9238-E2FAEE5E2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807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Rectangle 114">
            <a:extLst>
              <a:ext uri="{FF2B5EF4-FFF2-40B4-BE49-F238E27FC236}">
                <a16:creationId xmlns:a16="http://schemas.microsoft.com/office/drawing/2014/main" id="{A4798C7F-C8CA-4799-BF37-3AB4642CDB66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87F0794B-55D3-4D2D-BDE7-4688ED321E42}"/>
              </a:ext>
            </a:extLst>
          </p:cNvPr>
          <p:cNvGrpSpPr/>
          <p:nvPr/>
        </p:nvGrpSpPr>
        <p:grpSpPr>
          <a:xfrm>
            <a:off x="-11413" y="0"/>
            <a:ext cx="12214827" cy="6858000"/>
            <a:chOff x="-6214" y="-1"/>
            <a:chExt cx="12214827" cy="6858000"/>
          </a:xfrm>
        </p:grpSpPr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</a:extLst>
            </p:cNvPr>
            <p:cNvCxnSpPr>
              <a:cxnSpLocks/>
            </p:cNvCxnSpPr>
            <p:nvPr/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</a:extLst>
            </p:cNvPr>
            <p:cNvCxnSpPr>
              <a:cxnSpLocks/>
            </p:cNvCxnSpPr>
            <p:nvPr/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</a:extLst>
            </p:cNvPr>
            <p:cNvCxnSpPr>
              <a:cxnSpLocks/>
            </p:cNvCxnSpPr>
            <p:nvPr/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</a:extLst>
            </p:cNvPr>
            <p:cNvCxnSpPr>
              <a:cxnSpLocks/>
            </p:cNvCxnSpPr>
            <p:nvPr/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</a:extLst>
            </p:cNvPr>
            <p:cNvCxnSpPr>
              <a:cxnSpLocks/>
            </p:cNvCxnSpPr>
            <p:nvPr/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</a:extLst>
            </p:cNvPr>
            <p:cNvCxnSpPr>
              <a:cxnSpLocks/>
            </p:cNvCxnSpPr>
            <p:nvPr/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</a:extLst>
            </p:cNvPr>
            <p:cNvCxnSpPr>
              <a:cxnSpLocks/>
            </p:cNvCxnSpPr>
            <p:nvPr/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</a:extLst>
            </p:cNvPr>
            <p:cNvCxnSpPr>
              <a:cxnSpLocks/>
            </p:cNvCxnSpPr>
            <p:nvPr/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</a:extLst>
            </p:cNvPr>
            <p:cNvCxnSpPr>
              <a:cxnSpLocks/>
            </p:cNvCxnSpPr>
            <p:nvPr/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</a:extLst>
            </p:cNvPr>
            <p:cNvCxnSpPr>
              <a:cxnSpLocks/>
            </p:cNvCxnSpPr>
            <p:nvPr/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</a:extLst>
            </p:cNvPr>
            <p:cNvCxnSpPr>
              <a:cxnSpLocks/>
            </p:cNvCxnSpPr>
            <p:nvPr/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216BB147-20D5-4D93-BDA5-1BC614D6A4B2}"/>
              </a:ext>
            </a:extLst>
          </p:cNvPr>
          <p:cNvSpPr/>
          <p:nvPr/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447F1F-BFA8-4A56-894B-40120132E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65125"/>
            <a:ext cx="107229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58FB99-0FA3-49F4-99A1-61919F942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825625"/>
            <a:ext cx="107229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CCAE5-4EB0-4174-BD15-4943899B0A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24600"/>
            <a:ext cx="25602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193BAB95-8DA7-460B-B00A-7037C8394FB0}" type="datetime1">
              <a:rPr lang="en-US" smtClean="0"/>
              <a:pPr/>
              <a:t>7/1/2026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A4189E-43B2-4CEE-B13E-61A1FBBBD2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00861" y="6319838"/>
            <a:ext cx="39827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A0530F-0BC8-46EF-A765-DD58B5367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0806" y="6324600"/>
            <a:ext cx="7990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11A71338-8BA2-4C79-A6C5-5A8E30081D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0A253F60-DE40-4508-A37A-61331DF1DD5D}"/>
              </a:ext>
            </a:extLst>
          </p:cNvPr>
          <p:cNvSpPr/>
          <p:nvPr/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071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2800" kern="1200">
          <a:solidFill>
            <a:srgbClr val="FFFFFF"/>
          </a:solidFill>
          <a:latin typeface="+mn-lt"/>
          <a:ea typeface="+mn-ea"/>
          <a:cs typeface="+mn-cs"/>
        </a:defRPr>
      </a:lvl1pPr>
      <a:lvl2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2400" kern="1200">
          <a:solidFill>
            <a:srgbClr val="FFFFFF"/>
          </a:solidFill>
          <a:latin typeface="+mn-lt"/>
          <a:ea typeface="+mn-ea"/>
          <a:cs typeface="+mn-cs"/>
        </a:defRPr>
      </a:lvl2pPr>
      <a:lvl3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2000" kern="1200">
          <a:solidFill>
            <a:srgbClr val="FFFFFF"/>
          </a:solidFill>
          <a:latin typeface="+mn-lt"/>
          <a:ea typeface="+mn-ea"/>
          <a:cs typeface="+mn-cs"/>
        </a:defRPr>
      </a:lvl3pPr>
      <a:lvl4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1800" kern="1200">
          <a:solidFill>
            <a:srgbClr val="FFFFFF"/>
          </a:solidFill>
          <a:latin typeface="+mn-lt"/>
          <a:ea typeface="+mn-ea"/>
          <a:cs typeface="+mn-cs"/>
        </a:defRPr>
      </a:lvl4pPr>
      <a:lvl5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Arial" panose="020B0604020202020204" pitchFamily="34" charset="0"/>
        <a:buChar char="•"/>
        <a:defRPr sz="1800" kern="12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 3">
            <a:extLst>
              <a:ext uri="{FF2B5EF4-FFF2-40B4-BE49-F238E27FC236}">
                <a16:creationId xmlns:a16="http://schemas.microsoft.com/office/drawing/2014/main" id="{64CBB320-2DB9-A1F8-2256-CB10466E3AE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84" r="1" b="1"/>
          <a:stretch/>
        </p:blipFill>
        <p:spPr>
          <a:xfrm>
            <a:off x="-3048" y="1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A3930E4-DB14-BAE7-16FD-B420A0440D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415" y="0"/>
            <a:ext cx="11548532" cy="4198700"/>
          </a:xfrm>
        </p:spPr>
        <p:txBody>
          <a:bodyPr anchor="t">
            <a:normAutofit/>
          </a:bodyPr>
          <a:lstStyle/>
          <a:p>
            <a:pPr algn="l"/>
            <a:r>
              <a:rPr lang="en-GB" sz="6600" u="sng" dirty="0">
                <a:solidFill>
                  <a:schemeClr val="accent1">
                    <a:lumMod val="75000"/>
                  </a:schemeClr>
                </a:solidFill>
              </a:rPr>
              <a:t>Work Experience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0AD16C-D127-8672-C2DD-16FB675D3A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6126" y="5638043"/>
            <a:ext cx="10634738" cy="1175039"/>
          </a:xfrm>
        </p:spPr>
        <p:txBody>
          <a:bodyPr anchor="b">
            <a:normAutofit/>
          </a:bodyPr>
          <a:lstStyle/>
          <a:p>
            <a:r>
              <a:rPr lang="en-GB" sz="4000" b="1" u="sng" dirty="0">
                <a:solidFill>
                  <a:schemeClr val="accent1">
                    <a:lumMod val="75000"/>
                  </a:schemeClr>
                </a:solidFill>
              </a:rPr>
              <a:t>13</a:t>
            </a:r>
            <a:r>
              <a:rPr lang="en-GB" sz="4000" b="1" u="sng" baseline="30000" dirty="0">
                <a:solidFill>
                  <a:schemeClr val="accent1">
                    <a:lumMod val="75000"/>
                  </a:schemeClr>
                </a:solidFill>
              </a:rPr>
              <a:t>th</a:t>
            </a:r>
            <a:r>
              <a:rPr lang="en-GB" sz="4000" b="1" u="sng" dirty="0">
                <a:solidFill>
                  <a:schemeClr val="accent1">
                    <a:lumMod val="75000"/>
                  </a:schemeClr>
                </a:solidFill>
              </a:rPr>
              <a:t> – 17</a:t>
            </a:r>
            <a:r>
              <a:rPr lang="en-GB" sz="4000" b="1" u="sng" baseline="30000" dirty="0">
                <a:solidFill>
                  <a:schemeClr val="accent1">
                    <a:lumMod val="75000"/>
                  </a:schemeClr>
                </a:solidFill>
              </a:rPr>
              <a:t>th</a:t>
            </a:r>
            <a:r>
              <a:rPr lang="en-GB" sz="4000" b="1" u="sng" dirty="0">
                <a:solidFill>
                  <a:schemeClr val="accent1">
                    <a:lumMod val="75000"/>
                  </a:schemeClr>
                </a:solidFill>
              </a:rPr>
              <a:t> July 2026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8AA2A1C-56C1-CD75-102C-791930CBDA22}"/>
              </a:ext>
            </a:extLst>
          </p:cNvPr>
          <p:cNvSpPr/>
          <p:nvPr/>
        </p:nvSpPr>
        <p:spPr>
          <a:xfrm>
            <a:off x="9218762" y="2311879"/>
            <a:ext cx="2553419" cy="193231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1 week to go!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7A63B90-0C6F-F4A3-3384-1221D520ABC0}"/>
              </a:ext>
            </a:extLst>
          </p:cNvPr>
          <p:cNvSpPr/>
          <p:nvPr/>
        </p:nvSpPr>
        <p:spPr>
          <a:xfrm>
            <a:off x="138216" y="1290684"/>
            <a:ext cx="3891088" cy="213831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You are RAPIDLY running out of time!</a:t>
            </a:r>
          </a:p>
          <a:p>
            <a:pPr algn="ctr"/>
            <a:r>
              <a:rPr lang="en-GB" sz="2800" b="1" dirty="0"/>
              <a:t>It is NEXT WEEK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A101A25-0A4B-591A-8817-94107B796F67}"/>
              </a:ext>
            </a:extLst>
          </p:cNvPr>
          <p:cNvSpPr/>
          <p:nvPr/>
        </p:nvSpPr>
        <p:spPr>
          <a:xfrm>
            <a:off x="8162697" y="265400"/>
            <a:ext cx="3730752" cy="156966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GET IT ON UNIFROG AS SOON AS YOU HAVE IT CONFIRMED</a:t>
            </a:r>
          </a:p>
        </p:txBody>
      </p:sp>
    </p:spTree>
    <p:extLst>
      <p:ext uri="{BB962C8B-B14F-4D97-AF65-F5344CB8AC3E}">
        <p14:creationId xmlns:p14="http://schemas.microsoft.com/office/powerpoint/2010/main" val="237675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1"/>
    </mc:Choice>
    <mc:Fallback xmlns="">
      <p:transition spd="slow" advTm="39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34" objId="4"/>
        <p14:playEvt time="5680" objId="4"/>
        <p14:playEvt time="11044" objId="4"/>
        <p14:playEvt time="16414" objId="4"/>
        <p14:playEvt time="21795" objId="4"/>
        <p14:playEvt time="31944" objId="4"/>
        <p14:pauseEvt time="37124" objId="4"/>
        <p14:triggerEvt type="onClick" time="37124" objId="4"/>
        <p14:resumeEvt time="37717" objId="4"/>
        <p14:triggerEvt type="onClick" time="37718" objId="4"/>
        <p14:stopEvt time="39682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Rectangle 8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52" name="Group 10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3" name="Freeform: Shape 41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4" name="Freeform: Shape 43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5" name="Rectangle 45">
            <a:extLst>
              <a:ext uri="{FF2B5EF4-FFF2-40B4-BE49-F238E27FC236}">
                <a16:creationId xmlns:a16="http://schemas.microsoft.com/office/drawing/2014/main" id="{3BBF3378-C49E-4B97-A883-6393FBF18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56" name="Group 47">
            <a:extLst>
              <a:ext uri="{FF2B5EF4-FFF2-40B4-BE49-F238E27FC236}">
                <a16:creationId xmlns:a16="http://schemas.microsoft.com/office/drawing/2014/main" id="{DA3D4001-286E-4CB2-B293-3058BDDC8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F81F6D9A-C297-4D43-A56B-E097477E9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BD5299F-3CBD-431D-A276-1F6EBDE639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579A460-D36C-4808-99FD-224968EC8D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FACC58E-31A5-41E4-BCE1-9A0FF26F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43EE866F-1BA5-4009-983D-0A270F2651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1E7DADAE-DB0C-47E3-AE16-C7B09A326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EAB89127-DBEE-47FB-951F-C4FEBC41E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368F6061-E9B4-4C8B-B421-CB81EF3715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54F431D3-EEE6-4416-BA2B-7B8942561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3A1230D-F162-470F-B26A-44F48789FC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1128856B-8BFD-40E1-993B-93F4DDEEC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0AD4C0C2-878C-4A6F-998A-CDDC31ACD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7EE0349E-7D03-4F4E-BCAA-D6BAC3E057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FD4A5BD7-7EA2-4F4A-A88B-240C62605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A5DE89C9-D993-4FE5-9E60-4816CB1A6F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3574CA6C-639F-41A6-AED3-15C0E0E1B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B3864BFB-5F88-4311-A2A0-12D067F91E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09B3E436-97A2-4763-9E55-2C470DF17D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462A8CC-9918-4941-9B4A-36FB3F853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B0671973-544E-4370-8DB9-174DAB82F9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B5505BD9-45DD-4763-90CB-FB9DB06615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3022B701-1894-49C5-A67C-6B8377C7C5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90501CD9-45DC-4009-A410-08DB27A87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00BD35CA-BF52-4F44-B789-E3B98042D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25AED4B0-30B1-4E36-86A4-42C2A9181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DA1A0260-34D8-4474-8C33-ED80F8309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FDCCA183-C630-4855-8BD6-0E4EEE59F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843E8B9F-C809-423A-ADAA-80CE5C0711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621EBC9-CEB1-4BA5-82D6-9944A3C123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7" name="Freeform: Shape 78">
            <a:extLst>
              <a:ext uri="{FF2B5EF4-FFF2-40B4-BE49-F238E27FC236}">
                <a16:creationId xmlns:a16="http://schemas.microsoft.com/office/drawing/2014/main" id="{EB68BB96-3C54-47CE-A559-16FC5968E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58" name="Group 80">
            <a:extLst>
              <a:ext uri="{FF2B5EF4-FFF2-40B4-BE49-F238E27FC236}">
                <a16:creationId xmlns:a16="http://schemas.microsoft.com/office/drawing/2014/main" id="{BDDD9304-3AB6-4BE9-833E-9C1B3EC42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C7756000-2285-4D38-AD2B-91F47CF8B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2F7A36A8-4BBE-49D8-94DA-606561AC09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961EE45E-0342-4F26-8CD3-85CDDF7E5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89C5DC0E-03C0-4CEB-AD10-3A3C99994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2E1CE081-E685-46D4-BAF7-54C65BD82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5486C88F-30DD-46C8-9B05-F885D4EB07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90BAD11-B30B-49DE-A566-E21BCDDCF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31F821CC-6C37-4415-8DA6-EF6B42D876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C9ECD1FB-7FE8-477E-8E90-648AE4E93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381C9DD8-7FF3-44E6-9887-1CE07DBD9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54D87AF-08CE-4125-AF4B-8C8A9D340B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F3C9C908-1A58-4E28-969E-48E9BA61BB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3530AEF7-35DB-44E3-93EB-B3F0FBA9E5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6108D15E-72F2-45D7-9050-8322CB1F8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CC764F43-FB23-49CB-B2CA-ACFBFB412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64C60457-68FC-4E1F-9ABB-E79094AEB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22C915FB-0611-4283-8EC1-88510A69F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3CF80AC6-E542-456F-BEE8-E9CF46AC21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9EC6EED6-01FF-4941-A4AB-224D26EE1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F8D16FF7-D5D7-4A97-BB5E-A069EF13A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D703DF22-27D8-481B-95B5-A4A7A6206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1F7256DA-C9DD-498F-A3B4-789819FE4C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EBEBA9FF-8036-4656-B1F1-87953464D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575DABD2-EA79-4547-AFC6-53720AB60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3060E1B5-52C7-4314-98B0-3AE8A0B630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033D416E-D8B5-4097-B7F0-1BA0357D36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A5862DFC-3406-4DC9-AA41-0CE64748A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3C908427-368C-4792-A5E5-313F77FF28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88CB189E-908B-495D-B023-05D3D2C1B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59" name="Rectangle 111">
            <a:extLst>
              <a:ext uri="{FF2B5EF4-FFF2-40B4-BE49-F238E27FC236}">
                <a16:creationId xmlns:a16="http://schemas.microsoft.com/office/drawing/2014/main" id="{1C582B07-D0F0-4B6B-A5D9-D2F192CB3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60" name="Rectangle 113">
            <a:extLst>
              <a:ext uri="{FF2B5EF4-FFF2-40B4-BE49-F238E27FC236}">
                <a16:creationId xmlns:a16="http://schemas.microsoft.com/office/drawing/2014/main" id="{3712ED8D-807A-4E94-A9AF-C44676151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61" name="Right Triangle 115">
            <a:extLst>
              <a:ext uri="{FF2B5EF4-FFF2-40B4-BE49-F238E27FC236}">
                <a16:creationId xmlns:a16="http://schemas.microsoft.com/office/drawing/2014/main" id="{DA1A4301-6FFC-4C82-A1FA-7634D8CAA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60136" y="1542777"/>
            <a:ext cx="568289" cy="568289"/>
          </a:xfrm>
          <a:prstGeom prst="rtTriangle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2" name="Flowchart: Document 8">
            <a:extLst>
              <a:ext uri="{FF2B5EF4-FFF2-40B4-BE49-F238E27FC236}">
                <a16:creationId xmlns:a16="http://schemas.microsoft.com/office/drawing/2014/main" id="{D8667B21-A39C-4ABB-9CED-0DD4CD739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270477" y="924332"/>
            <a:ext cx="6871335" cy="5022674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00"/>
              <a:gd name="connsiteY0" fmla="*/ 26328 h 47652"/>
              <a:gd name="connsiteX1" fmla="*/ 21562 w 21600"/>
              <a:gd name="connsiteY1" fmla="*/ 0 h 47652"/>
              <a:gd name="connsiteX2" fmla="*/ 21600 w 21600"/>
              <a:gd name="connsiteY2" fmla="*/ 43650 h 47652"/>
              <a:gd name="connsiteX3" fmla="*/ 0 w 21600"/>
              <a:gd name="connsiteY3" fmla="*/ 46500 h 47652"/>
              <a:gd name="connsiteX4" fmla="*/ 0 w 21600"/>
              <a:gd name="connsiteY4" fmla="*/ 26328 h 47652"/>
              <a:gd name="connsiteX0" fmla="*/ 56 w 21600"/>
              <a:gd name="connsiteY0" fmla="*/ 98 h 47652"/>
              <a:gd name="connsiteX1" fmla="*/ 21562 w 21600"/>
              <a:gd name="connsiteY1" fmla="*/ 0 h 47652"/>
              <a:gd name="connsiteX2" fmla="*/ 21600 w 21600"/>
              <a:gd name="connsiteY2" fmla="*/ 43650 h 47652"/>
              <a:gd name="connsiteX3" fmla="*/ 0 w 21600"/>
              <a:gd name="connsiteY3" fmla="*/ 46500 h 47652"/>
              <a:gd name="connsiteX4" fmla="*/ 56 w 21600"/>
              <a:gd name="connsiteY4" fmla="*/ 98 h 47652"/>
              <a:gd name="connsiteX0" fmla="*/ 37 w 21600"/>
              <a:gd name="connsiteY0" fmla="*/ 196 h 47652"/>
              <a:gd name="connsiteX1" fmla="*/ 21562 w 21600"/>
              <a:gd name="connsiteY1" fmla="*/ 0 h 47652"/>
              <a:gd name="connsiteX2" fmla="*/ 21600 w 21600"/>
              <a:gd name="connsiteY2" fmla="*/ 43650 h 47652"/>
              <a:gd name="connsiteX3" fmla="*/ 0 w 21600"/>
              <a:gd name="connsiteY3" fmla="*/ 46500 h 47652"/>
              <a:gd name="connsiteX4" fmla="*/ 37 w 21600"/>
              <a:gd name="connsiteY4" fmla="*/ 196 h 47652"/>
              <a:gd name="connsiteX0" fmla="*/ 5 w 21606"/>
              <a:gd name="connsiteY0" fmla="*/ 196 h 47652"/>
              <a:gd name="connsiteX1" fmla="*/ 21568 w 21606"/>
              <a:gd name="connsiteY1" fmla="*/ 0 h 47652"/>
              <a:gd name="connsiteX2" fmla="*/ 21606 w 21606"/>
              <a:gd name="connsiteY2" fmla="*/ 43650 h 47652"/>
              <a:gd name="connsiteX3" fmla="*/ 6 w 21606"/>
              <a:gd name="connsiteY3" fmla="*/ 46500 h 47652"/>
              <a:gd name="connsiteX4" fmla="*/ 5 w 21606"/>
              <a:gd name="connsiteY4" fmla="*/ 196 h 47652"/>
              <a:gd name="connsiteX0" fmla="*/ 3 w 21642"/>
              <a:gd name="connsiteY0" fmla="*/ 1 h 47652"/>
              <a:gd name="connsiteX1" fmla="*/ 21604 w 21642"/>
              <a:gd name="connsiteY1" fmla="*/ 0 h 47652"/>
              <a:gd name="connsiteX2" fmla="*/ 21642 w 21642"/>
              <a:gd name="connsiteY2" fmla="*/ 43650 h 47652"/>
              <a:gd name="connsiteX3" fmla="*/ 42 w 21642"/>
              <a:gd name="connsiteY3" fmla="*/ 46500 h 47652"/>
              <a:gd name="connsiteX4" fmla="*/ 3 w 21642"/>
              <a:gd name="connsiteY4" fmla="*/ 1 h 47652"/>
              <a:gd name="connsiteX0" fmla="*/ 3 w 21642"/>
              <a:gd name="connsiteY0" fmla="*/ 0 h 47651"/>
              <a:gd name="connsiteX1" fmla="*/ 21623 w 21642"/>
              <a:gd name="connsiteY1" fmla="*/ 97 h 47651"/>
              <a:gd name="connsiteX2" fmla="*/ 21642 w 21642"/>
              <a:gd name="connsiteY2" fmla="*/ 43649 h 47651"/>
              <a:gd name="connsiteX3" fmla="*/ 42 w 21642"/>
              <a:gd name="connsiteY3" fmla="*/ 46499 h 47651"/>
              <a:gd name="connsiteX4" fmla="*/ 3 w 21642"/>
              <a:gd name="connsiteY4" fmla="*/ 0 h 47651"/>
              <a:gd name="connsiteX0" fmla="*/ 3 w 21642"/>
              <a:gd name="connsiteY0" fmla="*/ 147 h 47798"/>
              <a:gd name="connsiteX1" fmla="*/ 21623 w 21642"/>
              <a:gd name="connsiteY1" fmla="*/ 0 h 47798"/>
              <a:gd name="connsiteX2" fmla="*/ 21642 w 21642"/>
              <a:gd name="connsiteY2" fmla="*/ 43796 h 47798"/>
              <a:gd name="connsiteX3" fmla="*/ 42 w 21642"/>
              <a:gd name="connsiteY3" fmla="*/ 46646 h 47798"/>
              <a:gd name="connsiteX4" fmla="*/ 3 w 21642"/>
              <a:gd name="connsiteY4" fmla="*/ 147 h 4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42" h="47798">
                <a:moveTo>
                  <a:pt x="3" y="147"/>
                </a:moveTo>
                <a:lnTo>
                  <a:pt x="21623" y="0"/>
                </a:lnTo>
                <a:cubicBezTo>
                  <a:pt x="21623" y="5774"/>
                  <a:pt x="21642" y="38022"/>
                  <a:pt x="21642" y="43796"/>
                </a:cubicBezTo>
                <a:cubicBezTo>
                  <a:pt x="10842" y="43796"/>
                  <a:pt x="10842" y="50396"/>
                  <a:pt x="42" y="46646"/>
                </a:cubicBezTo>
                <a:cubicBezTo>
                  <a:pt x="61" y="31179"/>
                  <a:pt x="-16" y="15614"/>
                  <a:pt x="3" y="147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63" name="Group 119">
            <a:extLst>
              <a:ext uri="{FF2B5EF4-FFF2-40B4-BE49-F238E27FC236}">
                <a16:creationId xmlns:a16="http://schemas.microsoft.com/office/drawing/2014/main" id="{8323DD1D-77DE-48B2-A0A0-626580153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14827" cy="6858000"/>
            <a:chOff x="-6214" y="-1"/>
            <a:chExt cx="12214827" cy="6858000"/>
          </a:xfrm>
        </p:grpSpPr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5C230063-C474-48F9-AD35-F649415C22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6251EB77-6139-46FD-BABC-8576465948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A8177B72-4955-469C-BAF0-E076263794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C09269C7-DB34-4A8C-BAC9-2496A058B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FFA42117-D401-4236-8EAA-EC9095D4C6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6746B91E-6053-4974-B374-9D1B8FBD7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ED5DA8D3-12FB-4731-BDBC-93B6113D0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7D16B49A-4893-4729-87B8-9A0B8E592D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406D93EE-2329-4706-89C0-BB6C94A39A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DC3E76F-2DB4-40DA-8C45-943861B17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F56318F6-E559-4DA6-95C0-D2BB10BA6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83243B57-CFAA-461A-AE56-A61CF60F3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86AEACE9-7BE6-4FC5-9686-47F15ABA5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DCAE5B4-5700-44A8-91DA-D8415FB04F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F2F9D9C9-D01B-4870-8B33-310D77DF5B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905DDC7F-2142-41F1-B1E3-A37A0B6FD1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51B19576-1AA2-4552-8D7D-831B13781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C504D005-AC5D-4160-8184-5BB45CE004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DA540368-C5A6-4F28-A60E-763362A6E5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767B4722-C810-495C-BB11-45141E367D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83B1706B-6FE4-44FB-B429-E59AE3B16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F9DD5DAD-1CA2-48BA-94BF-70B1AC2BB5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076A21FA-0159-4468-9737-BDBD342618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0870688F-0FB0-4A4A-9F90-7EAE14CAE2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8F7D7D25-8970-4DD6-A3D7-0D550BA85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8B480E32-418E-4DE3-B6E7-2F803A2C75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0985F833-A609-4B9C-A0D7-6DF88DB7B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DAA9A587-B078-4028-A924-4A6DDDA2C4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1E2E5E8E-3025-4C93-9E63-9C47C5BBA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00F38FF-75FB-91A6-DFE2-4E3D965A5DED}"/>
              </a:ext>
            </a:extLst>
          </p:cNvPr>
          <p:cNvSpPr txBox="1"/>
          <p:nvPr/>
        </p:nvSpPr>
        <p:spPr>
          <a:xfrm>
            <a:off x="452768" y="543464"/>
            <a:ext cx="9398598" cy="61851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8575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2"/>
                </a:solidFill>
              </a:rPr>
              <a:t>Before you go next week you need to:</a:t>
            </a:r>
          </a:p>
          <a:p>
            <a:pPr marL="285750" indent="-28575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Arial" panose="020B0604020202020204" pitchFamily="34" charset="0"/>
              <a:buChar char="•"/>
            </a:pPr>
            <a:endParaRPr lang="en-US" sz="4000" dirty="0">
              <a:solidFill>
                <a:schemeClr val="tx2"/>
              </a:solidFill>
            </a:endParaRPr>
          </a:p>
          <a:p>
            <a:pPr marL="285750" indent="-28575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2"/>
                </a:solidFill>
              </a:rPr>
              <a:t>Check timings</a:t>
            </a:r>
          </a:p>
          <a:p>
            <a:pPr marL="285750" indent="-28575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2"/>
                </a:solidFill>
              </a:rPr>
              <a:t>Check dress code</a:t>
            </a:r>
          </a:p>
          <a:p>
            <a:pPr marL="285750" indent="-28575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2"/>
                </a:solidFill>
              </a:rPr>
              <a:t>Check lunch arrangements</a:t>
            </a:r>
          </a:p>
          <a:p>
            <a:pPr marL="285750" indent="-28575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Arial" panose="020B0604020202020204" pitchFamily="34" charset="0"/>
              <a:buChar char="•"/>
            </a:pPr>
            <a:endParaRPr lang="en-US" sz="4000" dirty="0">
              <a:solidFill>
                <a:schemeClr val="tx2"/>
              </a:solidFill>
            </a:endParaRPr>
          </a:p>
          <a:p>
            <a:pPr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</a:pPr>
            <a:r>
              <a:rPr lang="en-US" sz="4000" dirty="0">
                <a:solidFill>
                  <a:schemeClr val="tx2"/>
                </a:solidFill>
              </a:rPr>
              <a:t>You can do all of this in the Employer Form on </a:t>
            </a:r>
            <a:r>
              <a:rPr lang="en-US" sz="4000" dirty="0" err="1">
                <a:solidFill>
                  <a:schemeClr val="tx2"/>
                </a:solidFill>
              </a:rPr>
              <a:t>Unifrog</a:t>
            </a:r>
            <a:r>
              <a:rPr lang="en-US" sz="4000" dirty="0">
                <a:solidFill>
                  <a:schemeClr val="tx2"/>
                </a:solidFill>
              </a:rPr>
              <a:t> </a:t>
            </a:r>
          </a:p>
          <a:p>
            <a:pPr marL="285750" indent="-28575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Arial" panose="020B0604020202020204" pitchFamily="34" charset="0"/>
              <a:buChar char="•"/>
            </a:pPr>
            <a:endParaRPr lang="en-US" sz="4000" dirty="0">
              <a:solidFill>
                <a:schemeClr val="tx2"/>
              </a:solidFill>
            </a:endParaRPr>
          </a:p>
          <a:p>
            <a:pPr marL="285750" indent="-28575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Arial" panose="020B0604020202020204" pitchFamily="34" charset="0"/>
              <a:buChar char="•"/>
            </a:pPr>
            <a:endParaRPr lang="en-US" sz="4000" dirty="0">
              <a:solidFill>
                <a:schemeClr val="tx2"/>
              </a:solidFill>
            </a:endParaRPr>
          </a:p>
          <a:p>
            <a:pPr marL="285750" indent="-28575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Arial" panose="020B0604020202020204" pitchFamily="34" charset="0"/>
              <a:buChar char="•"/>
            </a:pPr>
            <a:endParaRPr lang="en-US" sz="4000" dirty="0">
              <a:solidFill>
                <a:schemeClr val="tx2"/>
              </a:solidFill>
            </a:endParaRPr>
          </a:p>
        </p:txBody>
      </p:sp>
      <p:pic>
        <p:nvPicPr>
          <p:cNvPr id="164" name="Graphic 5" descr="Checkmark">
            <a:extLst>
              <a:ext uri="{FF2B5EF4-FFF2-40B4-BE49-F238E27FC236}">
                <a16:creationId xmlns:a16="http://schemas.microsoft.com/office/drawing/2014/main" id="{9C7462F4-0AB1-3ECD-CA8C-B0F6B2DE3C4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306573" y="1042342"/>
            <a:ext cx="4609495" cy="4609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90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AD1661-D282-8293-8505-2C0EE8492E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5225"/>
            <a:ext cx="12192000" cy="4207549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97DF7DB2-E5DF-082B-B2FB-E25D16A2268E}"/>
              </a:ext>
            </a:extLst>
          </p:cNvPr>
          <p:cNvSpPr/>
          <p:nvPr/>
        </p:nvSpPr>
        <p:spPr>
          <a:xfrm>
            <a:off x="10559470" y="3472827"/>
            <a:ext cx="1250156" cy="62865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9751B9-2DBA-16C3-EF20-A59070CF4D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26535"/>
            <a:ext cx="12192000" cy="2804929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15D0409-D995-7D03-A88A-2ED3A29449A1}"/>
              </a:ext>
            </a:extLst>
          </p:cNvPr>
          <p:cNvCxnSpPr/>
          <p:nvPr/>
        </p:nvCxnSpPr>
        <p:spPr>
          <a:xfrm>
            <a:off x="2356123" y="2165389"/>
            <a:ext cx="1408064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AB2A32B-EDCE-E1AD-4283-6A4BFD9A8835}"/>
              </a:ext>
            </a:extLst>
          </p:cNvPr>
          <p:cNvCxnSpPr/>
          <p:nvPr/>
        </p:nvCxnSpPr>
        <p:spPr>
          <a:xfrm>
            <a:off x="2188764" y="3624876"/>
            <a:ext cx="1408064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E2BCEB12-D492-2C8B-CFC4-C5664A774505}"/>
              </a:ext>
            </a:extLst>
          </p:cNvPr>
          <p:cNvCxnSpPr>
            <a:cxnSpLocks/>
          </p:cNvCxnSpPr>
          <p:nvPr/>
        </p:nvCxnSpPr>
        <p:spPr>
          <a:xfrm>
            <a:off x="190733" y="4208297"/>
            <a:ext cx="920945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2EA79AC-D5EF-EDA4-DD1A-917F4C72492B}"/>
              </a:ext>
            </a:extLst>
          </p:cNvPr>
          <p:cNvSpPr txBox="1"/>
          <p:nvPr/>
        </p:nvSpPr>
        <p:spPr>
          <a:xfrm>
            <a:off x="190733" y="210312"/>
            <a:ext cx="70970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First, go to the Employer Form (via the Placements Tool)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3BDC38-9527-22C6-95D0-F54EB75BA177}"/>
              </a:ext>
            </a:extLst>
          </p:cNvPr>
          <p:cNvSpPr txBox="1"/>
          <p:nvPr/>
        </p:nvSpPr>
        <p:spPr>
          <a:xfrm>
            <a:off x="190732" y="210311"/>
            <a:ext cx="70970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Next look through each of the sections in the form to find the information</a:t>
            </a:r>
          </a:p>
        </p:txBody>
      </p:sp>
    </p:spTree>
    <p:extLst>
      <p:ext uri="{BB962C8B-B14F-4D97-AF65-F5344CB8AC3E}">
        <p14:creationId xmlns:p14="http://schemas.microsoft.com/office/powerpoint/2010/main" val="916058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Rectangle 8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86" name="Group 10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7" name="Freeform: Shape 41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8" name="Freeform: Shape 43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9" name="Rectangle 45">
            <a:extLst>
              <a:ext uri="{FF2B5EF4-FFF2-40B4-BE49-F238E27FC236}">
                <a16:creationId xmlns:a16="http://schemas.microsoft.com/office/drawing/2014/main" id="{3BBF3378-C49E-4B97-A883-6393FBF18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90" name="Group 47">
            <a:extLst>
              <a:ext uri="{FF2B5EF4-FFF2-40B4-BE49-F238E27FC236}">
                <a16:creationId xmlns:a16="http://schemas.microsoft.com/office/drawing/2014/main" id="{DA3D4001-286E-4CB2-B293-3058BDDC8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F81F6D9A-C297-4D43-A56B-E097477E9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BD5299F-3CBD-431D-A276-1F6EBDE639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579A460-D36C-4808-99FD-224968EC8D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FACC58E-31A5-41E4-BCE1-9A0FF26F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43EE866F-1BA5-4009-983D-0A270F2651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1E7DADAE-DB0C-47E3-AE16-C7B09A326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EAB89127-DBEE-47FB-951F-C4FEBC41E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368F6061-E9B4-4C8B-B421-CB81EF3715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54F431D3-EEE6-4416-BA2B-7B8942561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3A1230D-F162-470F-B26A-44F48789FC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1128856B-8BFD-40E1-993B-93F4DDEEC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0AD4C0C2-878C-4A6F-998A-CDDC31ACD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7EE0349E-7D03-4F4E-BCAA-D6BAC3E057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FD4A5BD7-7EA2-4F4A-A88B-240C62605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A5DE89C9-D993-4FE5-9E60-4816CB1A6F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3574CA6C-639F-41A6-AED3-15C0E0E1B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B3864BFB-5F88-4311-A2A0-12D067F91E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09B3E436-97A2-4763-9E55-2C470DF17D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462A8CC-9918-4941-9B4A-36FB3F853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B0671973-544E-4370-8DB9-174DAB82F9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B5505BD9-45DD-4763-90CB-FB9DB06615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3022B701-1894-49C5-A67C-6B8377C7C5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90501CD9-45DC-4009-A410-08DB27A87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00BD35CA-BF52-4F44-B789-E3B98042D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25AED4B0-30B1-4E36-86A4-42C2A9181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DA1A0260-34D8-4474-8C33-ED80F8309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FDCCA183-C630-4855-8BD6-0E4EEE59F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843E8B9F-C809-423A-ADAA-80CE5C0711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621EBC9-CEB1-4BA5-82D6-9944A3C123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1" name="Freeform: Shape 78">
            <a:extLst>
              <a:ext uri="{FF2B5EF4-FFF2-40B4-BE49-F238E27FC236}">
                <a16:creationId xmlns:a16="http://schemas.microsoft.com/office/drawing/2014/main" id="{EB68BB96-3C54-47CE-A559-16FC5968E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92" name="Group 80">
            <a:extLst>
              <a:ext uri="{FF2B5EF4-FFF2-40B4-BE49-F238E27FC236}">
                <a16:creationId xmlns:a16="http://schemas.microsoft.com/office/drawing/2014/main" id="{BDDD9304-3AB6-4BE9-833E-9C1B3EC42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93" name="Straight Connector 81">
              <a:extLst>
                <a:ext uri="{FF2B5EF4-FFF2-40B4-BE49-F238E27FC236}">
                  <a16:creationId xmlns:a16="http://schemas.microsoft.com/office/drawing/2014/main" id="{C7756000-2285-4D38-AD2B-91F47CF8B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2F7A36A8-4BBE-49D8-94DA-606561AC09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83">
              <a:extLst>
                <a:ext uri="{FF2B5EF4-FFF2-40B4-BE49-F238E27FC236}">
                  <a16:creationId xmlns:a16="http://schemas.microsoft.com/office/drawing/2014/main" id="{961EE45E-0342-4F26-8CD3-85CDDF7E5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89C5DC0E-03C0-4CEB-AD10-3A3C99994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2E1CE081-E685-46D4-BAF7-54C65BD82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5486C88F-30DD-46C8-9B05-F885D4EB07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90BAD11-B30B-49DE-A566-E21BCDDCF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31F821CC-6C37-4415-8DA6-EF6B42D876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C9ECD1FB-7FE8-477E-8E90-648AE4E93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381C9DD8-7FF3-44E6-9887-1CE07DBD9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54D87AF-08CE-4125-AF4B-8C8A9D340B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F3C9C908-1A58-4E28-969E-48E9BA61BB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3530AEF7-35DB-44E3-93EB-B3F0FBA9E5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6108D15E-72F2-45D7-9050-8322CB1F8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CC764F43-FB23-49CB-B2CA-ACFBFB412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64C60457-68FC-4E1F-9ABB-E79094AEB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22C915FB-0611-4283-8EC1-88510A69F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3CF80AC6-E542-456F-BEE8-E9CF46AC21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9EC6EED6-01FF-4941-A4AB-224D26EE1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F8D16FF7-D5D7-4A97-BB5E-A069EF13A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D703DF22-27D8-481B-95B5-A4A7A6206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1F7256DA-C9DD-498F-A3B4-789819FE4C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EBEBA9FF-8036-4656-B1F1-87953464D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575DABD2-EA79-4547-AFC6-53720AB60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3060E1B5-52C7-4314-98B0-3AE8A0B630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033D416E-D8B5-4097-B7F0-1BA0357D36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A5862DFC-3406-4DC9-AA41-0CE64748A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3C908427-368C-4792-A5E5-313F77FF28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88CB189E-908B-495D-B023-05D3D2C1B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95" name="Rectangle 111">
            <a:extLst>
              <a:ext uri="{FF2B5EF4-FFF2-40B4-BE49-F238E27FC236}">
                <a16:creationId xmlns:a16="http://schemas.microsoft.com/office/drawing/2014/main" id="{1C582B07-D0F0-4B6B-A5D9-D2F192CB3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96" name="Rectangle 113">
            <a:extLst>
              <a:ext uri="{FF2B5EF4-FFF2-40B4-BE49-F238E27FC236}">
                <a16:creationId xmlns:a16="http://schemas.microsoft.com/office/drawing/2014/main" id="{3712ED8D-807A-4E94-A9AF-C44676151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97" name="Right Triangle 115">
            <a:extLst>
              <a:ext uri="{FF2B5EF4-FFF2-40B4-BE49-F238E27FC236}">
                <a16:creationId xmlns:a16="http://schemas.microsoft.com/office/drawing/2014/main" id="{DA1A4301-6FFC-4C82-A1FA-7634D8CAA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60136" y="1542777"/>
            <a:ext cx="568289" cy="568289"/>
          </a:xfrm>
          <a:prstGeom prst="rtTriangle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8" name="Flowchart: Document 8">
            <a:extLst>
              <a:ext uri="{FF2B5EF4-FFF2-40B4-BE49-F238E27FC236}">
                <a16:creationId xmlns:a16="http://schemas.microsoft.com/office/drawing/2014/main" id="{D8667B21-A39C-4ABB-9CED-0DD4CD739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270477" y="924332"/>
            <a:ext cx="6871335" cy="5022674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00"/>
              <a:gd name="connsiteY0" fmla="*/ 26328 h 47652"/>
              <a:gd name="connsiteX1" fmla="*/ 21562 w 21600"/>
              <a:gd name="connsiteY1" fmla="*/ 0 h 47652"/>
              <a:gd name="connsiteX2" fmla="*/ 21600 w 21600"/>
              <a:gd name="connsiteY2" fmla="*/ 43650 h 47652"/>
              <a:gd name="connsiteX3" fmla="*/ 0 w 21600"/>
              <a:gd name="connsiteY3" fmla="*/ 46500 h 47652"/>
              <a:gd name="connsiteX4" fmla="*/ 0 w 21600"/>
              <a:gd name="connsiteY4" fmla="*/ 26328 h 47652"/>
              <a:gd name="connsiteX0" fmla="*/ 56 w 21600"/>
              <a:gd name="connsiteY0" fmla="*/ 98 h 47652"/>
              <a:gd name="connsiteX1" fmla="*/ 21562 w 21600"/>
              <a:gd name="connsiteY1" fmla="*/ 0 h 47652"/>
              <a:gd name="connsiteX2" fmla="*/ 21600 w 21600"/>
              <a:gd name="connsiteY2" fmla="*/ 43650 h 47652"/>
              <a:gd name="connsiteX3" fmla="*/ 0 w 21600"/>
              <a:gd name="connsiteY3" fmla="*/ 46500 h 47652"/>
              <a:gd name="connsiteX4" fmla="*/ 56 w 21600"/>
              <a:gd name="connsiteY4" fmla="*/ 98 h 47652"/>
              <a:gd name="connsiteX0" fmla="*/ 37 w 21600"/>
              <a:gd name="connsiteY0" fmla="*/ 196 h 47652"/>
              <a:gd name="connsiteX1" fmla="*/ 21562 w 21600"/>
              <a:gd name="connsiteY1" fmla="*/ 0 h 47652"/>
              <a:gd name="connsiteX2" fmla="*/ 21600 w 21600"/>
              <a:gd name="connsiteY2" fmla="*/ 43650 h 47652"/>
              <a:gd name="connsiteX3" fmla="*/ 0 w 21600"/>
              <a:gd name="connsiteY3" fmla="*/ 46500 h 47652"/>
              <a:gd name="connsiteX4" fmla="*/ 37 w 21600"/>
              <a:gd name="connsiteY4" fmla="*/ 196 h 47652"/>
              <a:gd name="connsiteX0" fmla="*/ 5 w 21606"/>
              <a:gd name="connsiteY0" fmla="*/ 196 h 47652"/>
              <a:gd name="connsiteX1" fmla="*/ 21568 w 21606"/>
              <a:gd name="connsiteY1" fmla="*/ 0 h 47652"/>
              <a:gd name="connsiteX2" fmla="*/ 21606 w 21606"/>
              <a:gd name="connsiteY2" fmla="*/ 43650 h 47652"/>
              <a:gd name="connsiteX3" fmla="*/ 6 w 21606"/>
              <a:gd name="connsiteY3" fmla="*/ 46500 h 47652"/>
              <a:gd name="connsiteX4" fmla="*/ 5 w 21606"/>
              <a:gd name="connsiteY4" fmla="*/ 196 h 47652"/>
              <a:gd name="connsiteX0" fmla="*/ 3 w 21642"/>
              <a:gd name="connsiteY0" fmla="*/ 1 h 47652"/>
              <a:gd name="connsiteX1" fmla="*/ 21604 w 21642"/>
              <a:gd name="connsiteY1" fmla="*/ 0 h 47652"/>
              <a:gd name="connsiteX2" fmla="*/ 21642 w 21642"/>
              <a:gd name="connsiteY2" fmla="*/ 43650 h 47652"/>
              <a:gd name="connsiteX3" fmla="*/ 42 w 21642"/>
              <a:gd name="connsiteY3" fmla="*/ 46500 h 47652"/>
              <a:gd name="connsiteX4" fmla="*/ 3 w 21642"/>
              <a:gd name="connsiteY4" fmla="*/ 1 h 47652"/>
              <a:gd name="connsiteX0" fmla="*/ 3 w 21642"/>
              <a:gd name="connsiteY0" fmla="*/ 0 h 47651"/>
              <a:gd name="connsiteX1" fmla="*/ 21623 w 21642"/>
              <a:gd name="connsiteY1" fmla="*/ 97 h 47651"/>
              <a:gd name="connsiteX2" fmla="*/ 21642 w 21642"/>
              <a:gd name="connsiteY2" fmla="*/ 43649 h 47651"/>
              <a:gd name="connsiteX3" fmla="*/ 42 w 21642"/>
              <a:gd name="connsiteY3" fmla="*/ 46499 h 47651"/>
              <a:gd name="connsiteX4" fmla="*/ 3 w 21642"/>
              <a:gd name="connsiteY4" fmla="*/ 0 h 47651"/>
              <a:gd name="connsiteX0" fmla="*/ 3 w 21642"/>
              <a:gd name="connsiteY0" fmla="*/ 147 h 47798"/>
              <a:gd name="connsiteX1" fmla="*/ 21623 w 21642"/>
              <a:gd name="connsiteY1" fmla="*/ 0 h 47798"/>
              <a:gd name="connsiteX2" fmla="*/ 21642 w 21642"/>
              <a:gd name="connsiteY2" fmla="*/ 43796 h 47798"/>
              <a:gd name="connsiteX3" fmla="*/ 42 w 21642"/>
              <a:gd name="connsiteY3" fmla="*/ 46646 h 47798"/>
              <a:gd name="connsiteX4" fmla="*/ 3 w 21642"/>
              <a:gd name="connsiteY4" fmla="*/ 147 h 4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42" h="47798">
                <a:moveTo>
                  <a:pt x="3" y="147"/>
                </a:moveTo>
                <a:lnTo>
                  <a:pt x="21623" y="0"/>
                </a:lnTo>
                <a:cubicBezTo>
                  <a:pt x="21623" y="5774"/>
                  <a:pt x="21642" y="38022"/>
                  <a:pt x="21642" y="43796"/>
                </a:cubicBezTo>
                <a:cubicBezTo>
                  <a:pt x="10842" y="43796"/>
                  <a:pt x="10842" y="50396"/>
                  <a:pt x="42" y="46646"/>
                </a:cubicBezTo>
                <a:cubicBezTo>
                  <a:pt x="61" y="31179"/>
                  <a:pt x="-16" y="15614"/>
                  <a:pt x="3" y="147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99" name="Group 119">
            <a:extLst>
              <a:ext uri="{FF2B5EF4-FFF2-40B4-BE49-F238E27FC236}">
                <a16:creationId xmlns:a16="http://schemas.microsoft.com/office/drawing/2014/main" id="{8323DD1D-77DE-48B2-A0A0-626580153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14827" cy="6858000"/>
            <a:chOff x="-6214" y="-1"/>
            <a:chExt cx="12214827" cy="6858000"/>
          </a:xfrm>
        </p:grpSpPr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5C230063-C474-48F9-AD35-F649415C22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6251EB77-6139-46FD-BABC-8576465948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A8177B72-4955-469C-BAF0-E076263794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C09269C7-DB34-4A8C-BAC9-2496A058B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FFA42117-D401-4236-8EAA-EC9095D4C6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6746B91E-6053-4974-B374-9D1B8FBD7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ED5DA8D3-12FB-4731-BDBC-93B6113D0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7D16B49A-4893-4729-87B8-9A0B8E592D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406D93EE-2329-4706-89C0-BB6C94A39A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DC3E76F-2DB4-40DA-8C45-943861B17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F56318F6-E559-4DA6-95C0-D2BB10BA6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83243B57-CFAA-461A-AE56-A61CF60F3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86AEACE9-7BE6-4FC5-9686-47F15ABA5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DCAE5B4-5700-44A8-91DA-D8415FB04F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F2F9D9C9-D01B-4870-8B33-310D77DF5B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905DDC7F-2142-41F1-B1E3-A37A0B6FD1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51B19576-1AA2-4552-8D7D-831B13781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C504D005-AC5D-4160-8184-5BB45CE004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DA540368-C5A6-4F28-A60E-763362A6E5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767B4722-C810-495C-BB11-45141E367D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83B1706B-6FE4-44FB-B429-E59AE3B16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F9DD5DAD-1CA2-48BA-94BF-70B1AC2BB5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076A21FA-0159-4468-9737-BDBD342618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0870688F-0FB0-4A4A-9F90-7EAE14CAE2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8F7D7D25-8970-4DD6-A3D7-0D550BA85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8B480E32-418E-4DE3-B6E7-2F803A2C75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0985F833-A609-4B9C-A0D7-6DF88DB7B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DAA9A587-B078-4028-A924-4A6DDDA2C4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1E2E5E8E-3025-4C93-9E63-9C47C5BBA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00F38FF-75FB-91A6-DFE2-4E3D965A5DED}"/>
              </a:ext>
            </a:extLst>
          </p:cNvPr>
          <p:cNvSpPr txBox="1"/>
          <p:nvPr/>
        </p:nvSpPr>
        <p:spPr>
          <a:xfrm>
            <a:off x="556245" y="878754"/>
            <a:ext cx="9432472" cy="556776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</a:pPr>
            <a:r>
              <a:rPr lang="en-US" sz="3600" dirty="0">
                <a:solidFill>
                  <a:schemeClr val="tx2"/>
                </a:solidFill>
              </a:rPr>
              <a:t>Now you need to consider getting there:</a:t>
            </a:r>
          </a:p>
          <a:p>
            <a:pPr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</a:pPr>
            <a:endParaRPr lang="en-US" sz="3600" dirty="0">
              <a:solidFill>
                <a:schemeClr val="tx2"/>
              </a:solidFill>
            </a:endParaRPr>
          </a:p>
          <a:p>
            <a:pPr marL="228600" indent="-22860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+mj-lt"/>
              <a:buAutoNum type="arabicPeriod"/>
            </a:pPr>
            <a:r>
              <a:rPr lang="en-US" sz="3600" dirty="0">
                <a:solidFill>
                  <a:schemeClr val="tx2"/>
                </a:solidFill>
              </a:rPr>
              <a:t>Transport – do you know the route if you’re driving? </a:t>
            </a:r>
          </a:p>
          <a:p>
            <a:pPr marL="228600" indent="-22860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+mj-lt"/>
              <a:buAutoNum type="arabicPeriod"/>
            </a:pPr>
            <a:r>
              <a:rPr lang="en-US" sz="3600" dirty="0">
                <a:solidFill>
                  <a:schemeClr val="tx2"/>
                </a:solidFill>
              </a:rPr>
              <a:t>If you’re driving independently, what are the parking arrangements?</a:t>
            </a:r>
          </a:p>
          <a:p>
            <a:pPr marL="228600" indent="-22860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+mj-lt"/>
              <a:buAutoNum type="arabicPeriod"/>
            </a:pPr>
            <a:r>
              <a:rPr lang="en-US" sz="3600" dirty="0">
                <a:solidFill>
                  <a:schemeClr val="tx2"/>
                </a:solidFill>
              </a:rPr>
              <a:t>How long does it take?</a:t>
            </a:r>
          </a:p>
          <a:p>
            <a:pPr marL="228600" indent="-22860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+mj-lt"/>
              <a:buAutoNum type="arabicPeriod"/>
            </a:pPr>
            <a:r>
              <a:rPr lang="en-US" sz="3600" dirty="0">
                <a:solidFill>
                  <a:schemeClr val="tx2"/>
                </a:solidFill>
              </a:rPr>
              <a:t>Which bus/train you are getting?</a:t>
            </a:r>
          </a:p>
          <a:p>
            <a:pPr marL="228600" indent="-22860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+mj-lt"/>
              <a:buAutoNum type="arabicPeriod"/>
            </a:pPr>
            <a:r>
              <a:rPr lang="en-US" sz="3600" dirty="0">
                <a:solidFill>
                  <a:schemeClr val="tx2"/>
                </a:solidFill>
              </a:rPr>
              <a:t>How long does it take to walk from the station to the office?</a:t>
            </a:r>
          </a:p>
          <a:p>
            <a:pPr marL="228600" indent="-22860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+mj-lt"/>
              <a:buAutoNum type="arabicPeriod"/>
            </a:pPr>
            <a:endParaRPr lang="en-US" sz="3600" dirty="0">
              <a:solidFill>
                <a:schemeClr val="tx2"/>
              </a:solidFill>
            </a:endParaRPr>
          </a:p>
        </p:txBody>
      </p:sp>
      <p:pic>
        <p:nvPicPr>
          <p:cNvPr id="200" name="Graphic 5" descr="Bus">
            <a:extLst>
              <a:ext uri="{FF2B5EF4-FFF2-40B4-BE49-F238E27FC236}">
                <a16:creationId xmlns:a16="http://schemas.microsoft.com/office/drawing/2014/main" id="{EB1D1015-32E4-1811-E5F0-BD15780024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479635" y="-795528"/>
            <a:ext cx="3737847" cy="3737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02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9A0D6220-3DFE-4182-9152-9135493A6B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44C729BC-90F1-4823-A305-F6F124E93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640014BD-8822-4EFD-B887-1E95DBBB4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1E9445DF-509C-4993-834C-4A95C90E30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FDCB110E-203A-4D63-810B-7AB453AB9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F264073E-6737-44FE-BC04-BFEE371334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6DA24A7E-F63B-4B87-ABA5-BDD8F8F65F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9CC2C5D2-CEDF-4390-A89D-71DBD7C377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956D0DF-B8DD-44AB-A831-329B2973EE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7AB17CF4-098C-43B0-A0E0-235CEB55FB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D3CA7C27-06AF-4DB3-A3B2-F81C41D52B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8BD2BB17-7774-4215-872F-9CF37633BB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22E1C172-AA18-42F1-B952-4791B50351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C9D5EBAC-D904-4410-A575-1A2B810D8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8B38425E-0189-47B9-9F42-67DC5386E3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E6584C8E-A8AC-49AB-8E5B-337E14D4F8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8FCDC21-75B9-4F36-AEB4-186CDD994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79AAC1FD-FBB6-4E21-A267-E4B9029BB4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20FDEAF3-AB6A-41DF-BF11-2451208180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29F9892F-F26B-4C6F-A949-097D3EBC7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FCCA59EA-5156-402B-82A4-AAE14B2D9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1E175D8-17F1-46B8-807F-89A75CD4D9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5AE169C4-F6B2-44D0-A73C-88C304E8A3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2CE19136-3F8D-4350-A424-8241923BC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CF937350-E379-4C45-BC56-20808BBED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FE4F6988-3981-46A0-B744-EE972197D4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EDB419A9-FCB9-4B39-8D9E-91CC0B8E77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7D6861DB-43A8-4624-9ECC-5A96BE3AF1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4AFBD701-C20E-441D-8596-4BBBF49556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73C41C88-00F9-45AF-8D64-37BA70969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E6420BDA-21B9-4B17-A82E-A9EB28138A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4E1EF4E8-5513-4BF5-BC41-04645281C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 descr="Wi-Fi logo art">
            <a:extLst>
              <a:ext uri="{FF2B5EF4-FFF2-40B4-BE49-F238E27FC236}">
                <a16:creationId xmlns:a16="http://schemas.microsoft.com/office/drawing/2014/main" id="{C8645570-9F3A-183F-0B1D-0D7E6F7956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334" b="13309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grpSp>
        <p:nvGrpSpPr>
          <p:cNvPr id="80" name="Group 79">
            <a:extLst>
              <a:ext uri="{FF2B5EF4-FFF2-40B4-BE49-F238E27FC236}">
                <a16:creationId xmlns:a16="http://schemas.microsoft.com/office/drawing/2014/main" id="{20C61190-C3C6-470C-AD7E-DE1774D3B8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FBA79076-09E2-42F2-AB53-2AC97BBF9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56EFE7B6-A678-4080-8095-C35AC6E627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4F819F03-C610-41AD-8191-AA9D0505B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1C3F4891-5EFC-4D18-A624-398BDF1CA0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6B7416C3-B1E9-4255-96DF-4E177FC3E1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27C17DC8-7DA5-4B05-966A-FB28DD8722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1CE5E79-B59D-401A-BCC0-2D95B96A6C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03BD0973-E146-44AE-8BD5-6659260605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E0B00FB7-2DA7-477B-8D71-0F3C3442F1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EB9C836F-E0FA-4F43-8595-37B03CFFB7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256D2723-3E4D-48B1-A6D2-1A24F3DA37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FE33C010-3B40-4B74-AFED-9A12421E80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B75A24DA-3AD1-4146-9C36-1FF666EDB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AC312543-C4C1-48AB-A32C-CEBC259771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A3B4AB31-8C5A-4150-95D6-D57F6C25CB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2D04B4EB-7F4A-4631-8A31-10795C50E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1F7E2406-347A-4008-A837-B169329A8B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83A29D85-8791-40DE-8AC1-55E01EF5FB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456E209-65A9-41F0-95CA-06832E2C62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248FBE92-306C-410A-A46C-78FA64751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BDEEC058-0746-4C6F-B438-432F7C5BB6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405675A2-165F-45F4-B82A-CADDAC635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A7B04075-3949-4CE8-BC5D-8CC7C69B49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52095348-F370-432D-AB24-DF01B35699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80338639-8676-4CBD-A1C3-38D647AC94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48CD5D49-5B76-4AC2-AC0F-021E858B67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7F0315B3-012B-4122-9034-0EA1ED049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A7F3B018-21CC-4BB8-B439-99AEF58B1F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C0B51FB9-22BD-46DF-BE69-B2A00DA04C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1" name="Rectangle 110">
            <a:extLst>
              <a:ext uri="{FF2B5EF4-FFF2-40B4-BE49-F238E27FC236}">
                <a16:creationId xmlns:a16="http://schemas.microsoft.com/office/drawing/2014/main" id="{406D8C29-9DDA-48D0-AF70-905FDB2CE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81775"/>
            <a:ext cx="12191999" cy="5479852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0E73B9-9441-E23D-44DC-11D8723E2777}"/>
              </a:ext>
            </a:extLst>
          </p:cNvPr>
          <p:cNvSpPr txBox="1"/>
          <p:nvPr/>
        </p:nvSpPr>
        <p:spPr>
          <a:xfrm>
            <a:off x="1524000" y="728905"/>
            <a:ext cx="9144000" cy="31842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Mobile Phone &amp; Social Media</a:t>
            </a:r>
          </a:p>
        </p:txBody>
      </p:sp>
    </p:spTree>
    <p:extLst>
      <p:ext uri="{BB962C8B-B14F-4D97-AF65-F5344CB8AC3E}">
        <p14:creationId xmlns:p14="http://schemas.microsoft.com/office/powerpoint/2010/main" val="3234132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Rectangle 184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87" name="Group 186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8" name="Freeform: Shape 217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0" name="Freeform: Shape 219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3BBF3378-C49E-4B97-A883-6393FBF18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224" name="Group 223">
            <a:extLst>
              <a:ext uri="{FF2B5EF4-FFF2-40B4-BE49-F238E27FC236}">
                <a16:creationId xmlns:a16="http://schemas.microsoft.com/office/drawing/2014/main" id="{DA3D4001-286E-4CB2-B293-3058BDDC8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id="{F81F6D9A-C297-4D43-A56B-E097477E9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id="{BBD5299F-3CBD-431D-A276-1F6EBDE639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>
              <a:extLst>
                <a:ext uri="{FF2B5EF4-FFF2-40B4-BE49-F238E27FC236}">
                  <a16:creationId xmlns:a16="http://schemas.microsoft.com/office/drawing/2014/main" id="{0579A460-D36C-4808-99FD-224968EC8D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id="{4FACC58E-31A5-41E4-BCE1-9A0FF26F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id="{43EE866F-1BA5-4009-983D-0A270F2651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>
              <a:extLst>
                <a:ext uri="{FF2B5EF4-FFF2-40B4-BE49-F238E27FC236}">
                  <a16:creationId xmlns:a16="http://schemas.microsoft.com/office/drawing/2014/main" id="{1E7DADAE-DB0C-47E3-AE16-C7B09A326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id="{EAB89127-DBEE-47FB-951F-C4FEBC41E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id="{368F6061-E9B4-4C8B-B421-CB81EF3715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id="{54F431D3-EEE6-4416-BA2B-7B8942561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Straight Connector 233">
              <a:extLst>
                <a:ext uri="{FF2B5EF4-FFF2-40B4-BE49-F238E27FC236}">
                  <a16:creationId xmlns:a16="http://schemas.microsoft.com/office/drawing/2014/main" id="{C3A1230D-F162-470F-B26A-44F48789FC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Straight Connector 234">
              <a:extLst>
                <a:ext uri="{FF2B5EF4-FFF2-40B4-BE49-F238E27FC236}">
                  <a16:creationId xmlns:a16="http://schemas.microsoft.com/office/drawing/2014/main" id="{1128856B-8BFD-40E1-993B-93F4DDEEC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id="{0AD4C0C2-878C-4A6F-998A-CDDC31ACD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id="{7EE0349E-7D03-4F4E-BCAA-D6BAC3E057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id="{FD4A5BD7-7EA2-4F4A-A88B-240C62605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id="{A5DE89C9-D993-4FE5-9E60-4816CB1A6F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id="{3574CA6C-639F-41A6-AED3-15C0E0E1B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id="{B3864BFB-5F88-4311-A2A0-12D067F91E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id="{09B3E436-97A2-4763-9E55-2C470DF17D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id="{8462A8CC-9918-4941-9B4A-36FB3F853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id="{B0671973-544E-4370-8DB9-174DAB82F9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id="{B5505BD9-45DD-4763-90CB-FB9DB06615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id="{3022B701-1894-49C5-A67C-6B8377C7C5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id="{90501CD9-45DC-4009-A410-08DB27A87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id="{00BD35CA-BF52-4F44-B789-E3B98042D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id="{25AED4B0-30B1-4E36-86A4-42C2A9181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id="{DA1A0260-34D8-4474-8C33-ED80F8309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id="{FDCCA183-C630-4855-8BD6-0E4EEE59F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id="{843E8B9F-C809-423A-ADAA-80CE5C0711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id="{2621EBC9-CEB1-4BA5-82D6-9944A3C123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5" name="Freeform: Shape 254">
            <a:extLst>
              <a:ext uri="{FF2B5EF4-FFF2-40B4-BE49-F238E27FC236}">
                <a16:creationId xmlns:a16="http://schemas.microsoft.com/office/drawing/2014/main" id="{EB68BB96-3C54-47CE-A559-16FC5968E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7" name="Group 256">
            <a:extLst>
              <a:ext uri="{FF2B5EF4-FFF2-40B4-BE49-F238E27FC236}">
                <a16:creationId xmlns:a16="http://schemas.microsoft.com/office/drawing/2014/main" id="{BDDD9304-3AB6-4BE9-833E-9C1B3EC42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58" name="Straight Connector 257">
              <a:extLst>
                <a:ext uri="{FF2B5EF4-FFF2-40B4-BE49-F238E27FC236}">
                  <a16:creationId xmlns:a16="http://schemas.microsoft.com/office/drawing/2014/main" id="{C7756000-2285-4D38-AD2B-91F47CF8B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>
              <a:extLst>
                <a:ext uri="{FF2B5EF4-FFF2-40B4-BE49-F238E27FC236}">
                  <a16:creationId xmlns:a16="http://schemas.microsoft.com/office/drawing/2014/main" id="{2F7A36A8-4BBE-49D8-94DA-606561AC09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>
              <a:extLst>
                <a:ext uri="{FF2B5EF4-FFF2-40B4-BE49-F238E27FC236}">
                  <a16:creationId xmlns:a16="http://schemas.microsoft.com/office/drawing/2014/main" id="{961EE45E-0342-4F26-8CD3-85CDDF7E5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>
              <a:extLst>
                <a:ext uri="{FF2B5EF4-FFF2-40B4-BE49-F238E27FC236}">
                  <a16:creationId xmlns:a16="http://schemas.microsoft.com/office/drawing/2014/main" id="{89C5DC0E-03C0-4CEB-AD10-3A3C99994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>
              <a:extLst>
                <a:ext uri="{FF2B5EF4-FFF2-40B4-BE49-F238E27FC236}">
                  <a16:creationId xmlns:a16="http://schemas.microsoft.com/office/drawing/2014/main" id="{2E1CE081-E685-46D4-BAF7-54C65BD82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62">
              <a:extLst>
                <a:ext uri="{FF2B5EF4-FFF2-40B4-BE49-F238E27FC236}">
                  <a16:creationId xmlns:a16="http://schemas.microsoft.com/office/drawing/2014/main" id="{5486C88F-30DD-46C8-9B05-F885D4EB07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>
              <a:extLst>
                <a:ext uri="{FF2B5EF4-FFF2-40B4-BE49-F238E27FC236}">
                  <a16:creationId xmlns:a16="http://schemas.microsoft.com/office/drawing/2014/main" id="{290BAD11-B30B-49DE-A566-E21BCDDCF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>
              <a:extLst>
                <a:ext uri="{FF2B5EF4-FFF2-40B4-BE49-F238E27FC236}">
                  <a16:creationId xmlns:a16="http://schemas.microsoft.com/office/drawing/2014/main" id="{31F821CC-6C37-4415-8DA6-EF6B42D876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>
              <a:extLst>
                <a:ext uri="{FF2B5EF4-FFF2-40B4-BE49-F238E27FC236}">
                  <a16:creationId xmlns:a16="http://schemas.microsoft.com/office/drawing/2014/main" id="{C9ECD1FB-7FE8-477E-8E90-648AE4E93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>
              <a:extLst>
                <a:ext uri="{FF2B5EF4-FFF2-40B4-BE49-F238E27FC236}">
                  <a16:creationId xmlns:a16="http://schemas.microsoft.com/office/drawing/2014/main" id="{381C9DD8-7FF3-44E6-9887-1CE07DBD9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>
              <a:extLst>
                <a:ext uri="{FF2B5EF4-FFF2-40B4-BE49-F238E27FC236}">
                  <a16:creationId xmlns:a16="http://schemas.microsoft.com/office/drawing/2014/main" id="{654D87AF-08CE-4125-AF4B-8C8A9D340B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Straight Connector 268">
              <a:extLst>
                <a:ext uri="{FF2B5EF4-FFF2-40B4-BE49-F238E27FC236}">
                  <a16:creationId xmlns:a16="http://schemas.microsoft.com/office/drawing/2014/main" id="{F3C9C908-1A58-4E28-969E-48E9BA61BB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>
              <a:extLst>
                <a:ext uri="{FF2B5EF4-FFF2-40B4-BE49-F238E27FC236}">
                  <a16:creationId xmlns:a16="http://schemas.microsoft.com/office/drawing/2014/main" id="{3530AEF7-35DB-44E3-93EB-B3F0FBA9E5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>
              <a:extLst>
                <a:ext uri="{FF2B5EF4-FFF2-40B4-BE49-F238E27FC236}">
                  <a16:creationId xmlns:a16="http://schemas.microsoft.com/office/drawing/2014/main" id="{6108D15E-72F2-45D7-9050-8322CB1F8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Straight Connector 271">
              <a:extLst>
                <a:ext uri="{FF2B5EF4-FFF2-40B4-BE49-F238E27FC236}">
                  <a16:creationId xmlns:a16="http://schemas.microsoft.com/office/drawing/2014/main" id="{CC764F43-FB23-49CB-B2CA-ACFBFB412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Straight Connector 272">
              <a:extLst>
                <a:ext uri="{FF2B5EF4-FFF2-40B4-BE49-F238E27FC236}">
                  <a16:creationId xmlns:a16="http://schemas.microsoft.com/office/drawing/2014/main" id="{64C60457-68FC-4E1F-9ABB-E79094AEB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>
              <a:extLst>
                <a:ext uri="{FF2B5EF4-FFF2-40B4-BE49-F238E27FC236}">
                  <a16:creationId xmlns:a16="http://schemas.microsoft.com/office/drawing/2014/main" id="{22C915FB-0611-4283-8EC1-88510A69F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Connector 274">
              <a:extLst>
                <a:ext uri="{FF2B5EF4-FFF2-40B4-BE49-F238E27FC236}">
                  <a16:creationId xmlns:a16="http://schemas.microsoft.com/office/drawing/2014/main" id="{3CF80AC6-E542-456F-BEE8-E9CF46AC21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Connector 275">
              <a:extLst>
                <a:ext uri="{FF2B5EF4-FFF2-40B4-BE49-F238E27FC236}">
                  <a16:creationId xmlns:a16="http://schemas.microsoft.com/office/drawing/2014/main" id="{9EC6EED6-01FF-4941-A4AB-224D26EE1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Connector 276">
              <a:extLst>
                <a:ext uri="{FF2B5EF4-FFF2-40B4-BE49-F238E27FC236}">
                  <a16:creationId xmlns:a16="http://schemas.microsoft.com/office/drawing/2014/main" id="{F8D16FF7-D5D7-4A97-BB5E-A069EF13A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>
              <a:extLst>
                <a:ext uri="{FF2B5EF4-FFF2-40B4-BE49-F238E27FC236}">
                  <a16:creationId xmlns:a16="http://schemas.microsoft.com/office/drawing/2014/main" id="{D703DF22-27D8-481B-95B5-A4A7A6206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Straight Connector 278">
              <a:extLst>
                <a:ext uri="{FF2B5EF4-FFF2-40B4-BE49-F238E27FC236}">
                  <a16:creationId xmlns:a16="http://schemas.microsoft.com/office/drawing/2014/main" id="{1F7256DA-C9DD-498F-A3B4-789819FE4C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Straight Connector 279">
              <a:extLst>
                <a:ext uri="{FF2B5EF4-FFF2-40B4-BE49-F238E27FC236}">
                  <a16:creationId xmlns:a16="http://schemas.microsoft.com/office/drawing/2014/main" id="{EBEBA9FF-8036-4656-B1F1-87953464D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Straight Connector 280">
              <a:extLst>
                <a:ext uri="{FF2B5EF4-FFF2-40B4-BE49-F238E27FC236}">
                  <a16:creationId xmlns:a16="http://schemas.microsoft.com/office/drawing/2014/main" id="{575DABD2-EA79-4547-AFC6-53720AB60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Straight Connector 281">
              <a:extLst>
                <a:ext uri="{FF2B5EF4-FFF2-40B4-BE49-F238E27FC236}">
                  <a16:creationId xmlns:a16="http://schemas.microsoft.com/office/drawing/2014/main" id="{3060E1B5-52C7-4314-98B0-3AE8A0B630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>
              <a:extLst>
                <a:ext uri="{FF2B5EF4-FFF2-40B4-BE49-F238E27FC236}">
                  <a16:creationId xmlns:a16="http://schemas.microsoft.com/office/drawing/2014/main" id="{033D416E-D8B5-4097-B7F0-1BA0357D36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Straight Connector 283">
              <a:extLst>
                <a:ext uri="{FF2B5EF4-FFF2-40B4-BE49-F238E27FC236}">
                  <a16:creationId xmlns:a16="http://schemas.microsoft.com/office/drawing/2014/main" id="{A5862DFC-3406-4DC9-AA41-0CE64748A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Straight Connector 284">
              <a:extLst>
                <a:ext uri="{FF2B5EF4-FFF2-40B4-BE49-F238E27FC236}">
                  <a16:creationId xmlns:a16="http://schemas.microsoft.com/office/drawing/2014/main" id="{3C908427-368C-4792-A5E5-313F77FF28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Straight Connector 285">
              <a:extLst>
                <a:ext uri="{FF2B5EF4-FFF2-40B4-BE49-F238E27FC236}">
                  <a16:creationId xmlns:a16="http://schemas.microsoft.com/office/drawing/2014/main" id="{88CB189E-908B-495D-B023-05D3D2C1B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288" name="Rectangle 287">
            <a:extLst>
              <a:ext uri="{FF2B5EF4-FFF2-40B4-BE49-F238E27FC236}">
                <a16:creationId xmlns:a16="http://schemas.microsoft.com/office/drawing/2014/main" id="{1C582B07-D0F0-4B6B-A5D9-D2F192CB3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90" name="Rectangle 289">
            <a:extLst>
              <a:ext uri="{FF2B5EF4-FFF2-40B4-BE49-F238E27FC236}">
                <a16:creationId xmlns:a16="http://schemas.microsoft.com/office/drawing/2014/main" id="{7EE60796-BC52-4154-A3A9-773DE82855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92" name="Right Triangle 291">
            <a:extLst>
              <a:ext uri="{FF2B5EF4-FFF2-40B4-BE49-F238E27FC236}">
                <a16:creationId xmlns:a16="http://schemas.microsoft.com/office/drawing/2014/main" id="{DA1A4301-6FFC-4C82-A1FA-7634D8CAA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51324" y="1555703"/>
            <a:ext cx="568289" cy="568289"/>
          </a:xfrm>
          <a:prstGeom prst="rtTriangle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4" name="Flowchart: Document 293">
            <a:extLst>
              <a:ext uri="{FF2B5EF4-FFF2-40B4-BE49-F238E27FC236}">
                <a16:creationId xmlns:a16="http://schemas.microsoft.com/office/drawing/2014/main" id="{BFEC1042-3FDC-47A3-BCD7-CA9D052F98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094907" y="1744296"/>
            <a:ext cx="6858000" cy="3369413"/>
          </a:xfrm>
          <a:prstGeom prst="flowChartDocument">
            <a:avLst/>
          </a:prstGeom>
          <a:solidFill>
            <a:schemeClr val="accent6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296" name="Group 295">
            <a:extLst>
              <a:ext uri="{FF2B5EF4-FFF2-40B4-BE49-F238E27FC236}">
                <a16:creationId xmlns:a16="http://schemas.microsoft.com/office/drawing/2014/main" id="{8323DD1D-77DE-48B2-A0A0-626580153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14827" cy="6858000"/>
            <a:chOff x="-6214" y="-1"/>
            <a:chExt cx="12214827" cy="6858000"/>
          </a:xfrm>
        </p:grpSpPr>
        <p:cxnSp>
          <p:nvCxnSpPr>
            <p:cNvPr id="297" name="Straight Connector 296">
              <a:extLst>
                <a:ext uri="{FF2B5EF4-FFF2-40B4-BE49-F238E27FC236}">
                  <a16:creationId xmlns:a16="http://schemas.microsoft.com/office/drawing/2014/main" id="{5C230063-C474-48F9-AD35-F649415C22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>
              <a:extLst>
                <a:ext uri="{FF2B5EF4-FFF2-40B4-BE49-F238E27FC236}">
                  <a16:creationId xmlns:a16="http://schemas.microsoft.com/office/drawing/2014/main" id="{6251EB77-6139-46FD-BABC-8576465948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>
              <a:extLst>
                <a:ext uri="{FF2B5EF4-FFF2-40B4-BE49-F238E27FC236}">
                  <a16:creationId xmlns:a16="http://schemas.microsoft.com/office/drawing/2014/main" id="{A8177B72-4955-469C-BAF0-E076263794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Straight Connector 299">
              <a:extLst>
                <a:ext uri="{FF2B5EF4-FFF2-40B4-BE49-F238E27FC236}">
                  <a16:creationId xmlns:a16="http://schemas.microsoft.com/office/drawing/2014/main" id="{C09269C7-DB34-4A8C-BAC9-2496A058B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Straight Connector 300">
              <a:extLst>
                <a:ext uri="{FF2B5EF4-FFF2-40B4-BE49-F238E27FC236}">
                  <a16:creationId xmlns:a16="http://schemas.microsoft.com/office/drawing/2014/main" id="{FFA42117-D401-4236-8EAA-EC9095D4C6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>
              <a:extLst>
                <a:ext uri="{FF2B5EF4-FFF2-40B4-BE49-F238E27FC236}">
                  <a16:creationId xmlns:a16="http://schemas.microsoft.com/office/drawing/2014/main" id="{6746B91E-6053-4974-B374-9D1B8FBD7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Straight Connector 302">
              <a:extLst>
                <a:ext uri="{FF2B5EF4-FFF2-40B4-BE49-F238E27FC236}">
                  <a16:creationId xmlns:a16="http://schemas.microsoft.com/office/drawing/2014/main" id="{ED5DA8D3-12FB-4731-BDBC-93B6113D0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>
              <a:extLst>
                <a:ext uri="{FF2B5EF4-FFF2-40B4-BE49-F238E27FC236}">
                  <a16:creationId xmlns:a16="http://schemas.microsoft.com/office/drawing/2014/main" id="{7D16B49A-4893-4729-87B8-9A0B8E592D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04">
              <a:extLst>
                <a:ext uri="{FF2B5EF4-FFF2-40B4-BE49-F238E27FC236}">
                  <a16:creationId xmlns:a16="http://schemas.microsoft.com/office/drawing/2014/main" id="{406D93EE-2329-4706-89C0-BB6C94A39A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05">
              <a:extLst>
                <a:ext uri="{FF2B5EF4-FFF2-40B4-BE49-F238E27FC236}">
                  <a16:creationId xmlns:a16="http://schemas.microsoft.com/office/drawing/2014/main" id="{3DC3E76F-2DB4-40DA-8C45-943861B17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>
              <a:extLst>
                <a:ext uri="{FF2B5EF4-FFF2-40B4-BE49-F238E27FC236}">
                  <a16:creationId xmlns:a16="http://schemas.microsoft.com/office/drawing/2014/main" id="{F56318F6-E559-4DA6-95C0-D2BB10BA6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>
              <a:extLst>
                <a:ext uri="{FF2B5EF4-FFF2-40B4-BE49-F238E27FC236}">
                  <a16:creationId xmlns:a16="http://schemas.microsoft.com/office/drawing/2014/main" id="{83243B57-CFAA-461A-AE56-A61CF60F3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>
              <a:extLst>
                <a:ext uri="{FF2B5EF4-FFF2-40B4-BE49-F238E27FC236}">
                  <a16:creationId xmlns:a16="http://schemas.microsoft.com/office/drawing/2014/main" id="{86AEACE9-7BE6-4FC5-9686-47F15ABA5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Straight Connector 309">
              <a:extLst>
                <a:ext uri="{FF2B5EF4-FFF2-40B4-BE49-F238E27FC236}">
                  <a16:creationId xmlns:a16="http://schemas.microsoft.com/office/drawing/2014/main" id="{5DCAE5B4-5700-44A8-91DA-D8415FB04F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Straight Connector 310">
              <a:extLst>
                <a:ext uri="{FF2B5EF4-FFF2-40B4-BE49-F238E27FC236}">
                  <a16:creationId xmlns:a16="http://schemas.microsoft.com/office/drawing/2014/main" id="{F2F9D9C9-D01B-4870-8B33-310D77DF5B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Connector 311">
              <a:extLst>
                <a:ext uri="{FF2B5EF4-FFF2-40B4-BE49-F238E27FC236}">
                  <a16:creationId xmlns:a16="http://schemas.microsoft.com/office/drawing/2014/main" id="{905DDC7F-2142-41F1-B1E3-A37A0B6FD1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>
              <a:extLst>
                <a:ext uri="{FF2B5EF4-FFF2-40B4-BE49-F238E27FC236}">
                  <a16:creationId xmlns:a16="http://schemas.microsoft.com/office/drawing/2014/main" id="{51B19576-1AA2-4552-8D7D-831B13781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>
              <a:extLst>
                <a:ext uri="{FF2B5EF4-FFF2-40B4-BE49-F238E27FC236}">
                  <a16:creationId xmlns:a16="http://schemas.microsoft.com/office/drawing/2014/main" id="{C504D005-AC5D-4160-8184-5BB45CE004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Straight Connector 314">
              <a:extLst>
                <a:ext uri="{FF2B5EF4-FFF2-40B4-BE49-F238E27FC236}">
                  <a16:creationId xmlns:a16="http://schemas.microsoft.com/office/drawing/2014/main" id="{DA540368-C5A6-4F28-A60E-763362A6E5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:a16="http://schemas.microsoft.com/office/drawing/2014/main" id="{767B4722-C810-495C-BB11-45141E367D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Straight Connector 316">
              <a:extLst>
                <a:ext uri="{FF2B5EF4-FFF2-40B4-BE49-F238E27FC236}">
                  <a16:creationId xmlns:a16="http://schemas.microsoft.com/office/drawing/2014/main" id="{83B1706B-6FE4-44FB-B429-E59AE3B16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Straight Connector 317">
              <a:extLst>
                <a:ext uri="{FF2B5EF4-FFF2-40B4-BE49-F238E27FC236}">
                  <a16:creationId xmlns:a16="http://schemas.microsoft.com/office/drawing/2014/main" id="{F9DD5DAD-1CA2-48BA-94BF-70B1AC2BB5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Straight Connector 318">
              <a:extLst>
                <a:ext uri="{FF2B5EF4-FFF2-40B4-BE49-F238E27FC236}">
                  <a16:creationId xmlns:a16="http://schemas.microsoft.com/office/drawing/2014/main" id="{076A21FA-0159-4468-9737-BDBD342618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Straight Connector 319">
              <a:extLst>
                <a:ext uri="{FF2B5EF4-FFF2-40B4-BE49-F238E27FC236}">
                  <a16:creationId xmlns:a16="http://schemas.microsoft.com/office/drawing/2014/main" id="{0870688F-0FB0-4A4A-9F90-7EAE14CAE2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Straight Connector 320">
              <a:extLst>
                <a:ext uri="{FF2B5EF4-FFF2-40B4-BE49-F238E27FC236}">
                  <a16:creationId xmlns:a16="http://schemas.microsoft.com/office/drawing/2014/main" id="{8F7D7D25-8970-4DD6-A3D7-0D550BA85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Straight Connector 321">
              <a:extLst>
                <a:ext uri="{FF2B5EF4-FFF2-40B4-BE49-F238E27FC236}">
                  <a16:creationId xmlns:a16="http://schemas.microsoft.com/office/drawing/2014/main" id="{8B480E32-418E-4DE3-B6E7-2F803A2C75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Straight Connector 322">
              <a:extLst>
                <a:ext uri="{FF2B5EF4-FFF2-40B4-BE49-F238E27FC236}">
                  <a16:creationId xmlns:a16="http://schemas.microsoft.com/office/drawing/2014/main" id="{0985F833-A609-4B9C-A0D7-6DF88DB7B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Straight Connector 323">
              <a:extLst>
                <a:ext uri="{FF2B5EF4-FFF2-40B4-BE49-F238E27FC236}">
                  <a16:creationId xmlns:a16="http://schemas.microsoft.com/office/drawing/2014/main" id="{DAA9A587-B078-4028-A924-4A6DDDA2C4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Straight Connector 324">
              <a:extLst>
                <a:ext uri="{FF2B5EF4-FFF2-40B4-BE49-F238E27FC236}">
                  <a16:creationId xmlns:a16="http://schemas.microsoft.com/office/drawing/2014/main" id="{1E2E5E8E-3025-4C93-9E63-9C47C5BBA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0" name="TextBox 1">
            <a:extLst>
              <a:ext uri="{FF2B5EF4-FFF2-40B4-BE49-F238E27FC236}">
                <a16:creationId xmlns:a16="http://schemas.microsoft.com/office/drawing/2014/main" id="{6ABC28BC-B5BD-A4C6-97F9-FAA1CCE5A347}"/>
              </a:ext>
            </a:extLst>
          </p:cNvPr>
          <p:cNvSpPr txBox="1"/>
          <p:nvPr/>
        </p:nvSpPr>
        <p:spPr>
          <a:xfrm>
            <a:off x="457199" y="557195"/>
            <a:ext cx="6619043" cy="568776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228600" indent="-22860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</a:rPr>
              <a:t>Phone on silent at all times</a:t>
            </a:r>
          </a:p>
          <a:p>
            <a:pPr marL="228600" indent="-22860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+mj-lt"/>
              <a:buAutoNum type="arabicPeriod"/>
            </a:pPr>
            <a:endParaRPr lang="en-US" sz="2800" dirty="0">
              <a:solidFill>
                <a:schemeClr val="tx2"/>
              </a:solidFill>
            </a:endParaRPr>
          </a:p>
          <a:p>
            <a:pPr marL="228600" indent="-22860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</a:rPr>
              <a:t>Phone should be kept in your bag, not on your desk or visible in your working environment</a:t>
            </a:r>
          </a:p>
          <a:p>
            <a:pPr marL="228600" indent="-22860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+mj-lt"/>
              <a:buAutoNum type="arabicPeriod"/>
            </a:pPr>
            <a:endParaRPr lang="en-US" sz="2800" dirty="0">
              <a:solidFill>
                <a:schemeClr val="tx2"/>
              </a:solidFill>
            </a:endParaRPr>
          </a:p>
          <a:p>
            <a:pPr marL="228600" indent="-22860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</a:rPr>
              <a:t>No using your phone unless on your break or lunch break</a:t>
            </a:r>
          </a:p>
          <a:p>
            <a:pPr marL="228600" indent="-22860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+mj-lt"/>
              <a:buAutoNum type="arabicPeriod"/>
            </a:pPr>
            <a:endParaRPr lang="en-US" sz="2800" dirty="0">
              <a:solidFill>
                <a:schemeClr val="tx2"/>
              </a:solidFill>
            </a:endParaRPr>
          </a:p>
          <a:p>
            <a:pPr marL="228600" indent="-228600">
              <a:lnSpc>
                <a:spcPct val="110000"/>
              </a:lnSpc>
              <a:spcAft>
                <a:spcPts val="600"/>
              </a:spcAft>
              <a:buClr>
                <a:schemeClr val="bg1"/>
              </a:buClr>
              <a:buSzPct val="75000"/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</a:rPr>
              <a:t>Don’t post anything on social media about the company, and definitely do not post any pictures/videos when you are physically in the business</a:t>
            </a:r>
          </a:p>
        </p:txBody>
      </p:sp>
      <p:pic>
        <p:nvPicPr>
          <p:cNvPr id="6" name="Graphic 5" descr="Mute Ringer">
            <a:extLst>
              <a:ext uri="{FF2B5EF4-FFF2-40B4-BE49-F238E27FC236}">
                <a16:creationId xmlns:a16="http://schemas.microsoft.com/office/drawing/2014/main" id="{8986DE30-1A17-F440-D086-1E1B98CBBBC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983514" y="978211"/>
            <a:ext cx="5009616" cy="5009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782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BBF3378-C49E-4B97-A883-6393FBF18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DA3D4001-286E-4CB2-B293-3058BDDC8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F81F6D9A-C297-4D43-A56B-E097477E9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BD5299F-3CBD-431D-A276-1F6EBDE639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579A460-D36C-4808-99FD-224968EC8D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FACC58E-31A5-41E4-BCE1-9A0FF26F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43EE866F-1BA5-4009-983D-0A270F2651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1E7DADAE-DB0C-47E3-AE16-C7B09A326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EAB89127-DBEE-47FB-951F-C4FEBC41E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368F6061-E9B4-4C8B-B421-CB81EF3715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54F431D3-EEE6-4416-BA2B-7B8942561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3A1230D-F162-470F-B26A-44F48789FC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1128856B-8BFD-40E1-993B-93F4DDEEC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0AD4C0C2-878C-4A6F-998A-CDDC31ACD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7EE0349E-7D03-4F4E-BCAA-D6BAC3E057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FD4A5BD7-7EA2-4F4A-A88B-240C62605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A5DE89C9-D993-4FE5-9E60-4816CB1A6F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3574CA6C-639F-41A6-AED3-15C0E0E1B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B3864BFB-5F88-4311-A2A0-12D067F91E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09B3E436-97A2-4763-9E55-2C470DF17D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462A8CC-9918-4941-9B4A-36FB3F853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B0671973-544E-4370-8DB9-174DAB82F9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B5505BD9-45DD-4763-90CB-FB9DB06615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3022B701-1894-49C5-A67C-6B8377C7C5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90501CD9-45DC-4009-A410-08DB27A87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00BD35CA-BF52-4F44-B789-E3B98042D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25AED4B0-30B1-4E36-86A4-42C2A9181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DA1A0260-34D8-4474-8C33-ED80F8309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FDCCA183-C630-4855-8BD6-0E4EEE59F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843E8B9F-C809-423A-ADAA-80CE5C0711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621EBC9-CEB1-4BA5-82D6-9944A3C123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EB68BB96-3C54-47CE-A559-16FC5968E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BDDD9304-3AB6-4BE9-833E-9C1B3EC42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C7756000-2285-4D38-AD2B-91F47CF8B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2F7A36A8-4BBE-49D8-94DA-606561AC09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961EE45E-0342-4F26-8CD3-85CDDF7E5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89C5DC0E-03C0-4CEB-AD10-3A3C99994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2E1CE081-E685-46D4-BAF7-54C65BD82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5486C88F-30DD-46C8-9B05-F885D4EB07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90BAD11-B30B-49DE-A566-E21BCDDCF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31F821CC-6C37-4415-8DA6-EF6B42D876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C9ECD1FB-7FE8-477E-8E90-648AE4E93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381C9DD8-7FF3-44E6-9887-1CE07DBD9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54D87AF-08CE-4125-AF4B-8C8A9D340B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F3C9C908-1A58-4E28-969E-48E9BA61BB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3530AEF7-35DB-44E3-93EB-B3F0FBA9E5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6108D15E-72F2-45D7-9050-8322CB1F8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CC764F43-FB23-49CB-B2CA-ACFBFB412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64C60457-68FC-4E1F-9ABB-E79094AEB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22C915FB-0611-4283-8EC1-88510A69F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3CF80AC6-E542-456F-BEE8-E9CF46AC21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9EC6EED6-01FF-4941-A4AB-224D26EE1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F8D16FF7-D5D7-4A97-BB5E-A069EF13A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D703DF22-27D8-481B-95B5-A4A7A6206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1F7256DA-C9DD-498F-A3B4-789819FE4C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EBEBA9FF-8036-4656-B1F1-87953464D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575DABD2-EA79-4547-AFC6-53720AB60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3060E1B5-52C7-4314-98B0-3AE8A0B630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033D416E-D8B5-4097-B7F0-1BA0357D36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A5862DFC-3406-4DC9-AA41-0CE64748A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3C908427-368C-4792-A5E5-313F77FF28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88CB189E-908B-495D-B023-05D3D2C1B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12" name="Rectangle 111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AF152BFE-7BA8-4007-AD9C-F4DC95E437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6" name="Right Triangle 115">
            <a:extLst>
              <a:ext uri="{FF2B5EF4-FFF2-40B4-BE49-F238E27FC236}">
                <a16:creationId xmlns:a16="http://schemas.microsoft.com/office/drawing/2014/main" id="{7BCC6446-8462-4A63-9B6F-8F57EC40F6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65271" y="2673521"/>
            <a:ext cx="568289" cy="568289"/>
          </a:xfrm>
          <a:prstGeom prst="rtTriangle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Flowchart: Document 117">
            <a:extLst>
              <a:ext uri="{FF2B5EF4-FFF2-40B4-BE49-F238E27FC236}">
                <a16:creationId xmlns:a16="http://schemas.microsoft.com/office/drawing/2014/main" id="{B6DE7CCF-F894-44DD-9FA3-8BD0D5CE2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819901" y="1485903"/>
            <a:ext cx="6858000" cy="3886199"/>
          </a:xfrm>
          <a:prstGeom prst="flowChartDocument">
            <a:avLst/>
          </a:prstGeom>
          <a:solidFill>
            <a:schemeClr val="accent1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8118ECEF-CA6A-4CB6-BCA5-59B2DB40C4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CDC2A251-C28C-4A72-BAFF-511640FB2E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DDDB2429-3E01-4CD5-998D-8F5716A098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1E26953B-4BE7-4AD0-B471-088DBB23D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9D9ED6D-9817-4272-9FEF-E674FBCCCC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8718C0DE-4596-4A70-AA4F-E678AC7FB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D8B48095-74C2-4053-872D-D3F70910C3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224D0B6-A4CB-4D98-A1DC-2770B95F9E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CB39DE9C-23C1-4ABA-BD0D-B76BDC963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19DDAAE0-966C-4350-8819-857CF524F3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BEE6C021-FBD3-42F3-9A9C-69C4E7198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F02961B9-65E1-4B12-AD98-9845BC3F43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B22ABFE0-D700-4FD9-9CC8-D138B29ABF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46FFF1A3-B8BF-470C-9436-D5B7818535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198B6551-FF5D-49F5-8D3E-757AEC357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50F3BFE5-573C-42C0-94D5-E5513CCC57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357931AB-4B07-4E0E-B3E4-84E2452E0A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CC4789DB-7083-4597-9FC7-6336EA0BE3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9E0B4F1D-D11A-4023-BE6B-6679ABB2B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28633D7A-F6FC-418F-AD87-0EE148C1A0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A0FC8FCC-6F69-4802-995C-903AE44162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86ABFCE7-4796-4186-8EDC-DB6CE87BC7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E1935BF2-A804-46BA-940A-DDAD7888F3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ED012DA9-8D67-483A-8071-2903F2E3B2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109163DC-956E-44BE-B55A-E6C2C851DD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76CDE9FD-1880-483F-A039-BEB3AB0D37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38DDB23B-71E7-42A3-B055-5740EE14C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37245B63-D771-461D-A625-4B49966D24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CF1DF9FF-1F61-4B4F-8993-6897DE09C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4092F139-6734-46F3-B176-11741F1F7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00F38FF-75FB-91A6-DFE2-4E3D965A5DED}"/>
              </a:ext>
            </a:extLst>
          </p:cNvPr>
          <p:cNvSpPr txBox="1"/>
          <p:nvPr/>
        </p:nvSpPr>
        <p:spPr>
          <a:xfrm>
            <a:off x="453142" y="725466"/>
            <a:ext cx="7200386" cy="571190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u="sng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Concerns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If you have concerns on placement or don’t feel safe, email us straightaway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Email:</a:t>
            </a:r>
          </a:p>
          <a:p>
            <a:pPr marL="685800" indent="-6858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54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Mrs</a:t>
            </a:r>
            <a: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Rickaby-Collins</a:t>
            </a:r>
          </a:p>
          <a:p>
            <a:pPr marL="685800" indent="-6858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54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Mrs</a:t>
            </a:r>
            <a: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Tilley</a:t>
            </a:r>
          </a:p>
          <a:p>
            <a:pPr marL="685800" indent="-6858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54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Mrs</a:t>
            </a:r>
            <a: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Adeyemi</a:t>
            </a:r>
          </a:p>
          <a:p>
            <a:pPr marL="685800" indent="-6858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54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Mr</a:t>
            </a:r>
            <a: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Bradbury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 work experience inbox</a:t>
            </a:r>
            <a:b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workexperience@nsb.northants.sch.uk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Graphic 5" descr="Questions">
            <a:extLst>
              <a:ext uri="{FF2B5EF4-FFF2-40B4-BE49-F238E27FC236}">
                <a16:creationId xmlns:a16="http://schemas.microsoft.com/office/drawing/2014/main" id="{6A9E12ED-4540-1F42-B6D5-ABB71A7EBBD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937186" y="781315"/>
            <a:ext cx="4997188" cy="4997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194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BBF3378-C49E-4B97-A883-6393FBF18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DA3D4001-286E-4CB2-B293-3058BDDC82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F81F6D9A-C297-4D43-A56B-E097477E9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BD5299F-3CBD-431D-A276-1F6EBDE639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579A460-D36C-4808-99FD-224968EC8D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FACC58E-31A5-41E4-BCE1-9A0FF26F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43EE866F-1BA5-4009-983D-0A270F2651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1E7DADAE-DB0C-47E3-AE16-C7B09A326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EAB89127-DBEE-47FB-951F-C4FEBC41E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368F6061-E9B4-4C8B-B421-CB81EF3715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54F431D3-EEE6-4416-BA2B-7B8942561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3A1230D-F162-470F-B26A-44F48789FC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1128856B-8BFD-40E1-993B-93F4DDEEC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0AD4C0C2-878C-4A6F-998A-CDDC31ACD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7EE0349E-7D03-4F4E-BCAA-D6BAC3E057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FD4A5BD7-7EA2-4F4A-A88B-240C62605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A5DE89C9-D993-4FE5-9E60-4816CB1A6F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3574CA6C-639F-41A6-AED3-15C0E0E1B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B3864BFB-5F88-4311-A2A0-12D067F91E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09B3E436-97A2-4763-9E55-2C470DF17D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462A8CC-9918-4941-9B4A-36FB3F8531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B0671973-544E-4370-8DB9-174DAB82F9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B5505BD9-45DD-4763-90CB-FB9DB06615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3022B701-1894-49C5-A67C-6B8377C7C5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90501CD9-45DC-4009-A410-08DB27A87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00BD35CA-BF52-4F44-B789-E3B98042D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25AED4B0-30B1-4E36-86A4-42C2A9181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DA1A0260-34D8-4474-8C33-ED80F8309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FDCCA183-C630-4855-8BD6-0E4EEE59F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843E8B9F-C809-423A-ADAA-80CE5C0711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621EBC9-CEB1-4BA5-82D6-9944A3C123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EB68BB96-3C54-47CE-A559-16FC5968E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BDDD9304-3AB6-4BE9-833E-9C1B3EC42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C7756000-2285-4D38-AD2B-91F47CF8B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2F7A36A8-4BBE-49D8-94DA-606561AC09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961EE45E-0342-4F26-8CD3-85CDDF7E5A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89C5DC0E-03C0-4CEB-AD10-3A3C99994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2E1CE081-E685-46D4-BAF7-54C65BD82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5486C88F-30DD-46C8-9B05-F885D4EB07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290BAD11-B30B-49DE-A566-E21BCDDCF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31F821CC-6C37-4415-8DA6-EF6B42D876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C9ECD1FB-7FE8-477E-8E90-648AE4E93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381C9DD8-7FF3-44E6-9887-1CE07DBD9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54D87AF-08CE-4125-AF4B-8C8A9D340B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F3C9C908-1A58-4E28-969E-48E9BA61BB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3530AEF7-35DB-44E3-93EB-B3F0FBA9E5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6108D15E-72F2-45D7-9050-8322CB1F8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CC764F43-FB23-49CB-B2CA-ACFBFB412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64C60457-68FC-4E1F-9ABB-E79094AEB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22C915FB-0611-4283-8EC1-88510A69F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3CF80AC6-E542-456F-BEE8-E9CF46AC21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9EC6EED6-01FF-4941-A4AB-224D26EE1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F8D16FF7-D5D7-4A97-BB5E-A069EF13A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D703DF22-27D8-481B-95B5-A4A7A6206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1F7256DA-C9DD-498F-A3B4-789819FE4C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EBEBA9FF-8036-4656-B1F1-87953464DC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575DABD2-EA79-4547-AFC6-53720AB60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3060E1B5-52C7-4314-98B0-3AE8A0B630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033D416E-D8B5-4097-B7F0-1BA0357D36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A5862DFC-3406-4DC9-AA41-0CE64748A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3C908427-368C-4792-A5E5-313F77FF28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88CB189E-908B-495D-B023-05D3D2C1B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12" name="Rectangle 111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AF152BFE-7BA8-4007-AD9C-F4DC95E437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6" name="Right Triangle 115">
            <a:extLst>
              <a:ext uri="{FF2B5EF4-FFF2-40B4-BE49-F238E27FC236}">
                <a16:creationId xmlns:a16="http://schemas.microsoft.com/office/drawing/2014/main" id="{7BCC6446-8462-4A63-9B6F-8F57EC40F6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65271" y="2673521"/>
            <a:ext cx="568289" cy="568289"/>
          </a:xfrm>
          <a:prstGeom prst="rtTriangle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Flowchart: Document 117">
            <a:extLst>
              <a:ext uri="{FF2B5EF4-FFF2-40B4-BE49-F238E27FC236}">
                <a16:creationId xmlns:a16="http://schemas.microsoft.com/office/drawing/2014/main" id="{B6DE7CCF-F894-44DD-9FA3-8BD0D5CE2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819901" y="1485903"/>
            <a:ext cx="6858000" cy="3886199"/>
          </a:xfrm>
          <a:prstGeom prst="flowChartDocument">
            <a:avLst/>
          </a:prstGeom>
          <a:solidFill>
            <a:schemeClr val="accent1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8118ECEF-CA6A-4CB6-BCA5-59B2DB40C4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CDC2A251-C28C-4A72-BAFF-511640FB2E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DDDB2429-3E01-4CD5-998D-8F5716A098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1E26953B-4BE7-4AD0-B471-088DBB23D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9D9ED6D-9817-4272-9FEF-E674FBCCCC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8718C0DE-4596-4A70-AA4F-E678AC7FB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D8B48095-74C2-4053-872D-D3F70910C3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224D0B6-A4CB-4D98-A1DC-2770B95F9E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CB39DE9C-23C1-4ABA-BD0D-B76BDC963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19DDAAE0-966C-4350-8819-857CF524F3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BEE6C021-FBD3-42F3-9A9C-69C4E7198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F02961B9-65E1-4B12-AD98-9845BC3F43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B22ABFE0-D700-4FD9-9CC8-D138B29ABF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46FFF1A3-B8BF-470C-9436-D5B7818535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198B6551-FF5D-49F5-8D3E-757AEC357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50F3BFE5-573C-42C0-94D5-E5513CCC57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357931AB-4B07-4E0E-B3E4-84E2452E0A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CC4789DB-7083-4597-9FC7-6336EA0BE3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9E0B4F1D-D11A-4023-BE6B-6679ABB2B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28633D7A-F6FC-418F-AD87-0EE148C1A0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A0FC8FCC-6F69-4802-995C-903AE44162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86ABFCE7-4796-4186-8EDC-DB6CE87BC7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E1935BF2-A804-46BA-940A-DDAD7888F3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ED012DA9-8D67-483A-8071-2903F2E3B2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109163DC-956E-44BE-B55A-E6C2C851DD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76CDE9FD-1880-483F-A039-BEB3AB0D37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38DDB23B-71E7-42A3-B055-5740EE14C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37245B63-D771-461D-A625-4B49966D24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CF1DF9FF-1F61-4B4F-8993-6897DE09C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4092F139-6734-46F3-B176-11741F1F7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00F38FF-75FB-91A6-DFE2-4E3D965A5DED}"/>
              </a:ext>
            </a:extLst>
          </p:cNvPr>
          <p:cNvSpPr txBox="1"/>
          <p:nvPr/>
        </p:nvSpPr>
        <p:spPr>
          <a:xfrm>
            <a:off x="453142" y="725467"/>
            <a:ext cx="6261807" cy="57891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u="sng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Illness/Medical issues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If you are ill whilst on placement you must let school </a:t>
            </a:r>
            <a:r>
              <a:rPr lang="en-US" sz="5400" b="1" u="sng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AND</a:t>
            </a:r>
            <a: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the placement provider know straightaway.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This can be via phone or email.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It is </a:t>
            </a:r>
            <a:r>
              <a:rPr lang="en-US" sz="5400" b="1" u="sng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NOT</a:t>
            </a:r>
            <a: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the school’s responsibility to let the placement provider know if you are ill.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If you don’t have a placement and are due in school next week, you phone the absence line as normal.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Graphic 5" descr="Doctor">
            <a:extLst>
              <a:ext uri="{FF2B5EF4-FFF2-40B4-BE49-F238E27FC236}">
                <a16:creationId xmlns:a16="http://schemas.microsoft.com/office/drawing/2014/main" id="{D7C0291F-21F5-B0D6-822D-B4023E75AAA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004377" y="900622"/>
            <a:ext cx="4997188" cy="4997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98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70AC34-5B4F-4B19-3D7E-F5D6F06FC2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420" y="924451"/>
            <a:ext cx="7422684" cy="36991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AA2C03A-FD14-6096-5BA4-7C9D63135292}"/>
              </a:ext>
            </a:extLst>
          </p:cNvPr>
          <p:cNvSpPr txBox="1"/>
          <p:nvPr/>
        </p:nvSpPr>
        <p:spPr>
          <a:xfrm>
            <a:off x="267420" y="138023"/>
            <a:ext cx="70305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solidFill>
                  <a:schemeClr val="bg1"/>
                </a:solidFill>
              </a:rPr>
              <a:t>Work Experience Journal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1A110CE-C0BD-6F96-7FCD-00F03AEF8337}"/>
              </a:ext>
            </a:extLst>
          </p:cNvPr>
          <p:cNvSpPr/>
          <p:nvPr/>
        </p:nvSpPr>
        <p:spPr>
          <a:xfrm>
            <a:off x="8686800" y="138023"/>
            <a:ext cx="2909978" cy="70736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COMPULSORY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DF659B-D16B-89D0-DF98-A8357E9513AF}"/>
              </a:ext>
            </a:extLst>
          </p:cNvPr>
          <p:cNvSpPr txBox="1"/>
          <p:nvPr/>
        </p:nvSpPr>
        <p:spPr>
          <a:xfrm>
            <a:off x="7873788" y="924451"/>
            <a:ext cx="405079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Your work experience journal is a compulsory part of your work experience programme. 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There are 3 main sections: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Pre-placement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During placement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Post-placement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The journal is in your </a:t>
            </a:r>
            <a:r>
              <a:rPr lang="en-GB" sz="2000" dirty="0" err="1">
                <a:solidFill>
                  <a:schemeClr val="bg1"/>
                </a:solidFill>
              </a:rPr>
              <a:t>Unifrog</a:t>
            </a:r>
            <a:r>
              <a:rPr lang="en-GB" sz="2000" dirty="0">
                <a:solidFill>
                  <a:schemeClr val="bg1"/>
                </a:solidFill>
              </a:rPr>
              <a:t> locker and should be downloaded and saved to your personal device. We are also printing a copy for each of you which your FT will give you on Friday so that you can complete the during placement tasks whilst in the organisation each day. </a:t>
            </a:r>
          </a:p>
        </p:txBody>
      </p:sp>
    </p:spTree>
    <p:extLst>
      <p:ext uri="{BB962C8B-B14F-4D97-AF65-F5344CB8AC3E}">
        <p14:creationId xmlns:p14="http://schemas.microsoft.com/office/powerpoint/2010/main" val="29823770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B3236C-3F3C-97AC-6C55-41BCCFB22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523867-B920-B869-D512-F2D96352B8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420" y="924451"/>
            <a:ext cx="7422684" cy="36991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77B3F2C-EDC3-F74C-FC4C-6A1559E6BF02}"/>
              </a:ext>
            </a:extLst>
          </p:cNvPr>
          <p:cNvSpPr txBox="1"/>
          <p:nvPr/>
        </p:nvSpPr>
        <p:spPr>
          <a:xfrm>
            <a:off x="267420" y="138023"/>
            <a:ext cx="70305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solidFill>
                  <a:schemeClr val="bg1"/>
                </a:solidFill>
              </a:rPr>
              <a:t>Work Experience Journal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5C6535A-E692-E9B7-7B71-ACB2285943CF}"/>
              </a:ext>
            </a:extLst>
          </p:cNvPr>
          <p:cNvSpPr/>
          <p:nvPr/>
        </p:nvSpPr>
        <p:spPr>
          <a:xfrm>
            <a:off x="8686800" y="138023"/>
            <a:ext cx="2909978" cy="70736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COMPULSORY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C69E01E-1A17-AE06-F9CF-D2ECE70427ED}"/>
              </a:ext>
            </a:extLst>
          </p:cNvPr>
          <p:cNvSpPr txBox="1"/>
          <p:nvPr/>
        </p:nvSpPr>
        <p:spPr>
          <a:xfrm>
            <a:off x="7873788" y="2058307"/>
            <a:ext cx="4050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We have also contacted your host organisation with a copy of the booklet so they know what you are being asked to do whilst you are there (on top of all the tasks they will give you)</a:t>
            </a:r>
          </a:p>
        </p:txBody>
      </p:sp>
    </p:spTree>
    <p:extLst>
      <p:ext uri="{BB962C8B-B14F-4D97-AF65-F5344CB8AC3E}">
        <p14:creationId xmlns:p14="http://schemas.microsoft.com/office/powerpoint/2010/main" val="3684345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C1452E-4334-CEE8-B7F8-09A35114CE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827" y="722798"/>
            <a:ext cx="6782747" cy="59444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5CB5056-0939-D292-3C88-9844D346DC54}"/>
              </a:ext>
            </a:extLst>
          </p:cNvPr>
          <p:cNvSpPr txBox="1"/>
          <p:nvPr/>
        </p:nvSpPr>
        <p:spPr>
          <a:xfrm>
            <a:off x="267420" y="138023"/>
            <a:ext cx="70305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solidFill>
                  <a:schemeClr val="bg1"/>
                </a:solidFill>
              </a:rPr>
              <a:t>Work Experience Journal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F69AC9B-0085-AC9C-9AA8-580BCF4DE06F}"/>
              </a:ext>
            </a:extLst>
          </p:cNvPr>
          <p:cNvSpPr/>
          <p:nvPr/>
        </p:nvSpPr>
        <p:spPr>
          <a:xfrm>
            <a:off x="8686800" y="138023"/>
            <a:ext cx="2909978" cy="70736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COMPULSORY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7BEEBE-E28A-9609-7471-7BD908E764BF}"/>
              </a:ext>
            </a:extLst>
          </p:cNvPr>
          <p:cNvSpPr txBox="1"/>
          <p:nvPr/>
        </p:nvSpPr>
        <p:spPr>
          <a:xfrm>
            <a:off x="7041684" y="2140603"/>
            <a:ext cx="475407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At the end of the week, you need to upload a </a:t>
            </a:r>
            <a:r>
              <a:rPr lang="en-GB" sz="2000" b="1" dirty="0">
                <a:solidFill>
                  <a:schemeClr val="bg1"/>
                </a:solidFill>
              </a:rPr>
              <a:t>completed</a:t>
            </a:r>
            <a:r>
              <a:rPr lang="en-GB" sz="2000" dirty="0">
                <a:solidFill>
                  <a:schemeClr val="bg1"/>
                </a:solidFill>
              </a:rPr>
              <a:t> digital version back to your </a:t>
            </a:r>
            <a:r>
              <a:rPr lang="en-GB" sz="2000" dirty="0" err="1">
                <a:solidFill>
                  <a:schemeClr val="bg1"/>
                </a:solidFill>
              </a:rPr>
              <a:t>Unifrog</a:t>
            </a:r>
            <a:r>
              <a:rPr lang="en-GB" sz="2000" dirty="0">
                <a:solidFill>
                  <a:schemeClr val="bg1"/>
                </a:solidFill>
              </a:rPr>
              <a:t> locker.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There are instructions in the journal to help you.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Treat it like a homework task, if we come back in September and they are missing, we will start issuing detentions. We will give you until the end of Week 1 in September to get it uploaded.</a:t>
            </a:r>
          </a:p>
        </p:txBody>
      </p:sp>
    </p:spTree>
    <p:extLst>
      <p:ext uri="{BB962C8B-B14F-4D97-AF65-F5344CB8AC3E}">
        <p14:creationId xmlns:p14="http://schemas.microsoft.com/office/powerpoint/2010/main" val="1410181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6226C3-171E-A369-47FE-B8878D7C9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A68BD1-8BBF-C176-A89F-8D2924C3D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0D7573-57E2-D2EF-AAF7-D5A5027F7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4A96101-6567-1C3D-9027-5FC215B897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BE5CAC3-CCAE-B20D-33DA-FE35DC587C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514A8E7-F8D8-6361-2485-9398E3A806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FD3C645-00F7-4299-2264-57DBA838BC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505DDEB4-8971-087E-E443-7DDA8AE0E2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2635E1A-CD7C-DF27-4014-02C32FB02B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A3084FA-39E7-1AB8-1918-9BFF726578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13D436F-BC3D-309D-0176-C58706D21D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33182044-4BC7-BF5E-F7A5-CB616F715B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4BF864E8-3462-84D0-2B42-60727B3A7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3C1CB98C-FCCE-6042-7692-EEA242CBC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A2C6085-03D1-7B4C-557F-87445E628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1B5FCCC-0409-C82F-4B2D-F7A370E096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D8F23EA8-72E1-B8F5-77AE-F54B1F62F1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790D905-AE9B-636A-EDA0-724CE4138C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D688A73F-2334-2664-F400-68F869E04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0FCEB148-D89C-FA9F-8B56-066B3FA47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361FF28B-73DB-6052-0F6E-85501BBA8F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F702CF09-FFE7-F2F1-2EC7-AAF57C2BEF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D1C24E00-B2F3-7650-2687-1C977D9C64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1FA08A65-CA0E-74C6-0F1E-0E35DFBEA3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8DA8B59-DCD1-6A9C-DFDE-0AEC6DB166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625E4E0-AD56-31A9-F5F8-259719A628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B4A55D1-CF80-2D69-31B7-20586B0F12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5F8AA9A-DB21-5DF0-2A7F-20877298F9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D0E2AC3-0CE1-AE97-5AA1-03F2C44537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5C68689F-E678-BCBE-F345-00D3FFFD9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03491A0D-87BE-F03D-7E76-C84E31302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5D7EAA6-2C75-108F-D60F-28FCE2DD59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F87EC348-270F-9927-EF39-FFA676EA3A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EF4C7924-518C-9CC2-7A72-24E1965834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C8F6C31-2F5A-AA11-B805-AAEB443758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5D3DF71-ED68-47CC-AC57-404B2732E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2F12DB66-1023-BDBD-673D-A53B4E5AE7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4B241F6-1777-60DE-CFEB-764522CD10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F623B176-B360-4E5E-3482-C8BDB63022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5EDC392-6A35-FFF1-37B0-AEFE7E29F5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DB068E18-2DB4-89B0-D767-E0077ABFA0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7ADB1286-8C97-2E29-188C-0F54030944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104FE050-48CD-995D-09D1-1C082C6CD4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F5C43B0B-0405-E09E-3D26-413E8D9FE2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EA3E6128-21F1-F71A-E57D-39598ABD26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AD4405EA-3C3A-ADA0-C17E-F7F77313D9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4B5ADB6C-4B47-AE19-7193-2C24B3E361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9A4E4A45-3C18-BB98-486D-C60C0EC38D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72D3A841-A6BE-992D-B7B8-34CD906341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7F7F6B72-6E62-D860-156D-94C19C90A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59D63C73-41D2-EDA7-6C6F-B73CBD8F8C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61DBD4B2-991C-DD6E-167C-10F2D4CB31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D885293D-5C11-3135-9FA3-176B11F204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D27E3EB9-4087-BC76-ACF3-F9B1E46193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14128B0B-79BA-CA65-1D8C-4A1746C47F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D50A6B58-56B0-D23B-CCDF-EBBB25317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F59F6EC9-70A2-6173-969F-342FD5C132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9EB1B097-76E3-F274-64D3-224D91115A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9583232E-63AB-C11D-FE78-72D75983F9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5ECED4A8-08B7-5010-E9A4-D90325A27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C06ADCB1-95CA-14A1-20C6-D4ACE7FC15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34725CF6-48DC-F923-C45F-1DD4A6B51C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5B49C604-86E8-90BE-A4EF-2E09316319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7B320557-EFD5-04D0-F25E-8BD2962974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FD2FDA50-D914-255E-031F-956A238086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3C9CFBEA-E920-80D1-9AC6-12CE589DF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2BCEA066-3759-AB66-5AA2-18A30953C6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3EB376B8-5960-62E3-4B9B-D0129674F6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1462E860-1E0B-82D9-BCAB-C685B5730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E24FC85-4559-46D6-8858-1165F137CF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8BBBFEAE-FFE5-2966-5922-6FBA74CA7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BB8E6659-27CF-A55B-172B-EBB5675164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6FAECEC0-AD60-3F68-788D-27826626A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DB1049D7-00B6-DE30-2E8B-AC2A4BB2FF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CD712667-D3A0-3936-E1B0-FBA0FEBEF6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403D5BC4-ED45-CF57-BF24-1528C2ECAF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22C67403-CFF1-8985-78B0-3C4DFA7E2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1AEFA61D-840A-97CF-26E4-41CD1CAD9D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D99C2F1F-584C-F3DC-FD0C-F94DC980C9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765526A3-0BDF-04A8-0668-41B8023585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D9912880-9F54-1E1D-E4B9-F006F1857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206CBAB-331A-1437-3966-E33E441E6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AC6DE1BE-86CF-726C-CF47-0DDA882B31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0AFDB3C4-7845-2EEE-24AE-6E98C9119F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C65A190E-3DA0-C85F-006C-15A5BB44F5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7213F944-3CA3-7CFC-A3CA-3FE849156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9FBB73C9-043F-0001-6678-108D4D4A9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CF83CBC8-E5E5-CB4A-B102-5A5F2EF003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8DAC928D-8925-9CD8-9E4C-07D7369CF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67F91DB6-224B-F7A4-2FD9-149D32EC2C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29DD6162-A72E-E157-2C2A-FE4231B80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9F1E2DD5-6F5F-1F86-CCCF-2DE870E501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31A8CA21-3625-0897-672C-C7FB74EAD4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94FA1D2-E5BE-B49A-A829-AAC6BDAA42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C9586B4B-4BCC-4D5F-DB82-FB6EF4929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64222D9E-80F7-A322-C97B-5F20E9327A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12" name="Rectangle 111">
            <a:extLst>
              <a:ext uri="{FF2B5EF4-FFF2-40B4-BE49-F238E27FC236}">
                <a16:creationId xmlns:a16="http://schemas.microsoft.com/office/drawing/2014/main" id="{0BCBE0DD-BBC3-30C4-4D09-D01AEA35F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CE0CE0C8-17BE-F586-8693-340EBC4BE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16" name="Right Triangle 115">
            <a:extLst>
              <a:ext uri="{FF2B5EF4-FFF2-40B4-BE49-F238E27FC236}">
                <a16:creationId xmlns:a16="http://schemas.microsoft.com/office/drawing/2014/main" id="{E1668660-A2B7-85FB-560E-9436251B26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65271" y="2673521"/>
            <a:ext cx="568289" cy="568289"/>
          </a:xfrm>
          <a:prstGeom prst="rtTriangle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18" name="Flowchart: Document 117">
            <a:extLst>
              <a:ext uri="{FF2B5EF4-FFF2-40B4-BE49-F238E27FC236}">
                <a16:creationId xmlns:a16="http://schemas.microsoft.com/office/drawing/2014/main" id="{D074BA12-9524-F24D-147E-57549CBB76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819901" y="1485903"/>
            <a:ext cx="6858000" cy="3886199"/>
          </a:xfrm>
          <a:prstGeom prst="flowChartDocument">
            <a:avLst/>
          </a:prstGeom>
          <a:solidFill>
            <a:schemeClr val="accent1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D13C1E3E-C056-61BA-FF47-629E7EE132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0AD8AD9D-22B8-43DA-EFED-A9B337E89A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36103942-8D01-91A9-4A38-42BC542C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1E9F6067-C6D8-0806-1430-E49EF1243D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1DE1C963-BB02-624C-2B34-EA6430210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A6C67A94-3465-E18E-4FDC-99B8108912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23A05B3B-6431-9564-6E8C-BF85AC3AE2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154CF70A-E0A4-9D03-5695-A408235D78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F950B604-2DEC-D0FE-C45D-C1F6B5C31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D5C2ECA2-4385-704A-50A1-932E9BE138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DC0D347D-D117-016A-C994-C8B990BED3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32F124CF-09BA-A7E6-0793-CE8AF591B6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85FDA769-0B90-5CB3-B3ED-08DA80E62F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14D8399F-CF9D-D42B-016F-58D9459C65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62D68A3B-EB68-404C-3BD9-6093EFB61C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E37A71A-2BFF-E7C9-DA34-429BA07672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4E6C5DD7-D164-CFEC-BAD3-4046C22018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102E1410-0AF1-9ED0-5A0D-97FBD8D394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68ADDD02-669F-3B8A-7754-3C3C609F78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2868AED8-BE4A-2D84-2A17-2E64EC4AC3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1E848737-5F04-45BC-B12D-DCDE548B9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95D6CBA1-4F9B-2AAA-17F9-91A37D0D6C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D26A6633-6685-DDAE-D9D5-935939444F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AC18768A-FAE8-E04A-91A7-43905738ED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3175B3C9-B582-9A93-9B34-75F571364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A63DFC65-1167-26CB-B818-505B5F2247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4CD50E4A-74F3-E895-A4D2-F3DD6C54B9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28B8CE61-CDA2-DEDD-69D8-B87CFBA4A2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9601119E-9F59-15AA-96D8-70B19A721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1621AFF3-4DF1-E2DD-42C9-32B11CED71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78F8EF2A-8AD7-F9AB-272F-7362DBA42F07}"/>
              </a:ext>
            </a:extLst>
          </p:cNvPr>
          <p:cNvSpPr txBox="1"/>
          <p:nvPr/>
        </p:nvSpPr>
        <p:spPr>
          <a:xfrm>
            <a:off x="453142" y="725466"/>
            <a:ext cx="6542924" cy="589099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sng" strike="noStrike" kern="1200" cap="none" spc="0" normalizeH="0" baseline="0" noProof="0" dirty="0">
                <a:ln>
                  <a:noFill/>
                </a:ln>
                <a:solidFill>
                  <a:srgbClr val="3A3621"/>
                </a:solidFill>
                <a:effectLst/>
                <a:uLnTx/>
                <a:uFillTx/>
                <a:latin typeface="Posterama"/>
                <a:ea typeface="+mn-ea"/>
                <a:cs typeface="+mn-cs"/>
              </a:rPr>
              <a:t>Check Ins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solidFill>
                <a:srgbClr val="3A3621"/>
              </a:solidFill>
              <a:effectLst/>
              <a:uLnTx/>
              <a:uFillTx/>
              <a:latin typeface="Posteram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A3621"/>
                </a:solidFill>
                <a:effectLst/>
                <a:uLnTx/>
                <a:uFillTx/>
                <a:latin typeface="Posterama"/>
                <a:ea typeface="+mn-ea"/>
                <a:cs typeface="+mn-cs"/>
              </a:rPr>
              <a:t>We have a duty to check in on you whilst on placement.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3A3621"/>
              </a:solidFill>
              <a:effectLst/>
              <a:uLnTx/>
              <a:uFillTx/>
              <a:latin typeface="Posteram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rgbClr val="3A3621"/>
                </a:solidFill>
                <a:latin typeface="Posterama"/>
              </a:rPr>
              <a:t>We will contact your employers on Monday, Wednesday and Friday of your placement to see how things are going.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3A3621"/>
              </a:solidFill>
              <a:effectLst/>
              <a:uLnTx/>
              <a:uFillTx/>
              <a:latin typeface="Posteram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rgbClr val="3A3621"/>
                </a:solidFill>
                <a:latin typeface="Posterama"/>
              </a:rPr>
              <a:t>These check ins are nothing to worry about – it is simply for us to ensure you are there and safe, the employer is happy with you on site and that everything is going smoothly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3A3621"/>
              </a:solidFill>
              <a:effectLst/>
              <a:uLnTx/>
              <a:uFillTx/>
              <a:latin typeface="Posteram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solidFill>
                <a:srgbClr val="3A3621"/>
              </a:solidFill>
              <a:effectLst/>
              <a:uLnTx/>
              <a:uFillTx/>
              <a:latin typeface="Posterama"/>
              <a:ea typeface="+mn-ea"/>
              <a:cs typeface="+mn-cs"/>
            </a:endParaRPr>
          </a:p>
        </p:txBody>
      </p:sp>
      <p:pic>
        <p:nvPicPr>
          <p:cNvPr id="6" name="Graphic 5" descr="Questions">
            <a:extLst>
              <a:ext uri="{FF2B5EF4-FFF2-40B4-BE49-F238E27FC236}">
                <a16:creationId xmlns:a16="http://schemas.microsoft.com/office/drawing/2014/main" id="{7B62726C-6A1D-04D5-D9E6-38D1C238402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937186" y="781315"/>
            <a:ext cx="4997188" cy="4997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96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" name="Rectangle 1332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335" name="Group 1334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336" name="Straight Connector 1335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7" name="Straight Connector 1336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8" name="Straight Connector 1337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9" name="Straight Connector 1338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0" name="Straight Connector 1339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1" name="Straight Connector 1340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2" name="Straight Connector 1341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3" name="Straight Connector 1342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4" name="Straight Connector 1343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5" name="Straight Connector 1344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6" name="Straight Connector 1345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7" name="Straight Connector 1346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8" name="Straight Connector 1347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9" name="Straight Connector 1348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0" name="Straight Connector 1349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1" name="Straight Connector 1350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2" name="Straight Connector 1351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3" name="Straight Connector 1352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4" name="Straight Connector 1353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5" name="Straight Connector 1354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6" name="Straight Connector 1355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7" name="Straight Connector 1356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8" name="Straight Connector 1357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9" name="Straight Connector 1358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0" name="Straight Connector 1359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1" name="Straight Connector 1360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2" name="Straight Connector 1361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3" name="Straight Connector 1362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4" name="Straight Connector 1363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66" name="Freeform: Shape 1365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68" name="Freeform: Shape 1367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70" name="Freeform: Shape 1369">
            <a:extLst>
              <a:ext uri="{FF2B5EF4-FFF2-40B4-BE49-F238E27FC236}">
                <a16:creationId xmlns:a16="http://schemas.microsoft.com/office/drawing/2014/main" id="{9A0D6220-3DFE-4182-9152-9135493A6B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372" name="Group 1371">
            <a:extLst>
              <a:ext uri="{FF2B5EF4-FFF2-40B4-BE49-F238E27FC236}">
                <a16:creationId xmlns:a16="http://schemas.microsoft.com/office/drawing/2014/main" id="{44C729BC-90F1-4823-A305-F6F124E93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373" name="Straight Connector 1372">
              <a:extLst>
                <a:ext uri="{FF2B5EF4-FFF2-40B4-BE49-F238E27FC236}">
                  <a16:creationId xmlns:a16="http://schemas.microsoft.com/office/drawing/2014/main" id="{640014BD-8822-4EFD-B887-1E95DBBB4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4" name="Straight Connector 1373">
              <a:extLst>
                <a:ext uri="{FF2B5EF4-FFF2-40B4-BE49-F238E27FC236}">
                  <a16:creationId xmlns:a16="http://schemas.microsoft.com/office/drawing/2014/main" id="{1E9445DF-509C-4993-834C-4A95C90E30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5" name="Straight Connector 1374">
              <a:extLst>
                <a:ext uri="{FF2B5EF4-FFF2-40B4-BE49-F238E27FC236}">
                  <a16:creationId xmlns:a16="http://schemas.microsoft.com/office/drawing/2014/main" id="{FDCB110E-203A-4D63-810B-7AB453AB9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6" name="Straight Connector 1375">
              <a:extLst>
                <a:ext uri="{FF2B5EF4-FFF2-40B4-BE49-F238E27FC236}">
                  <a16:creationId xmlns:a16="http://schemas.microsoft.com/office/drawing/2014/main" id="{F264073E-6737-44FE-BC04-BFEE371334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7" name="Straight Connector 1376">
              <a:extLst>
                <a:ext uri="{FF2B5EF4-FFF2-40B4-BE49-F238E27FC236}">
                  <a16:creationId xmlns:a16="http://schemas.microsoft.com/office/drawing/2014/main" id="{6DA24A7E-F63B-4B87-ABA5-BDD8F8F65F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8" name="Straight Connector 1377">
              <a:extLst>
                <a:ext uri="{FF2B5EF4-FFF2-40B4-BE49-F238E27FC236}">
                  <a16:creationId xmlns:a16="http://schemas.microsoft.com/office/drawing/2014/main" id="{9CC2C5D2-CEDF-4390-A89D-71DBD7C377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9" name="Straight Connector 1378">
              <a:extLst>
                <a:ext uri="{FF2B5EF4-FFF2-40B4-BE49-F238E27FC236}">
                  <a16:creationId xmlns:a16="http://schemas.microsoft.com/office/drawing/2014/main" id="{8956D0DF-B8DD-44AB-A831-329B2973EE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0" name="Straight Connector 1379">
              <a:extLst>
                <a:ext uri="{FF2B5EF4-FFF2-40B4-BE49-F238E27FC236}">
                  <a16:creationId xmlns:a16="http://schemas.microsoft.com/office/drawing/2014/main" id="{7AB17CF4-098C-43B0-A0E0-235CEB55FB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1" name="Straight Connector 1380">
              <a:extLst>
                <a:ext uri="{FF2B5EF4-FFF2-40B4-BE49-F238E27FC236}">
                  <a16:creationId xmlns:a16="http://schemas.microsoft.com/office/drawing/2014/main" id="{D3CA7C27-06AF-4DB3-A3B2-F81C41D52B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2" name="Straight Connector 1381">
              <a:extLst>
                <a:ext uri="{FF2B5EF4-FFF2-40B4-BE49-F238E27FC236}">
                  <a16:creationId xmlns:a16="http://schemas.microsoft.com/office/drawing/2014/main" id="{8BD2BB17-7774-4215-872F-9CF37633BB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3" name="Straight Connector 1382">
              <a:extLst>
                <a:ext uri="{FF2B5EF4-FFF2-40B4-BE49-F238E27FC236}">
                  <a16:creationId xmlns:a16="http://schemas.microsoft.com/office/drawing/2014/main" id="{22E1C172-AA18-42F1-B952-4791B50351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4" name="Straight Connector 1383">
              <a:extLst>
                <a:ext uri="{FF2B5EF4-FFF2-40B4-BE49-F238E27FC236}">
                  <a16:creationId xmlns:a16="http://schemas.microsoft.com/office/drawing/2014/main" id="{C9D5EBAC-D904-4410-A575-1A2B810D8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5" name="Straight Connector 1384">
              <a:extLst>
                <a:ext uri="{FF2B5EF4-FFF2-40B4-BE49-F238E27FC236}">
                  <a16:creationId xmlns:a16="http://schemas.microsoft.com/office/drawing/2014/main" id="{8B38425E-0189-47B9-9F42-67DC5386E3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6" name="Straight Connector 1385">
              <a:extLst>
                <a:ext uri="{FF2B5EF4-FFF2-40B4-BE49-F238E27FC236}">
                  <a16:creationId xmlns:a16="http://schemas.microsoft.com/office/drawing/2014/main" id="{E6584C8E-A8AC-49AB-8E5B-337E14D4F8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7" name="Straight Connector 1386">
              <a:extLst>
                <a:ext uri="{FF2B5EF4-FFF2-40B4-BE49-F238E27FC236}">
                  <a16:creationId xmlns:a16="http://schemas.microsoft.com/office/drawing/2014/main" id="{E8FCDC21-75B9-4F36-AEB4-186CDD994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8" name="Straight Connector 1387">
              <a:extLst>
                <a:ext uri="{FF2B5EF4-FFF2-40B4-BE49-F238E27FC236}">
                  <a16:creationId xmlns:a16="http://schemas.microsoft.com/office/drawing/2014/main" id="{79AAC1FD-FBB6-4E21-A267-E4B9029BB4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9" name="Straight Connector 1388">
              <a:extLst>
                <a:ext uri="{FF2B5EF4-FFF2-40B4-BE49-F238E27FC236}">
                  <a16:creationId xmlns:a16="http://schemas.microsoft.com/office/drawing/2014/main" id="{20FDEAF3-AB6A-41DF-BF11-2451208180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0" name="Straight Connector 1389">
              <a:extLst>
                <a:ext uri="{FF2B5EF4-FFF2-40B4-BE49-F238E27FC236}">
                  <a16:creationId xmlns:a16="http://schemas.microsoft.com/office/drawing/2014/main" id="{29F9892F-F26B-4C6F-A949-097D3EBC7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1" name="Straight Connector 1390">
              <a:extLst>
                <a:ext uri="{FF2B5EF4-FFF2-40B4-BE49-F238E27FC236}">
                  <a16:creationId xmlns:a16="http://schemas.microsoft.com/office/drawing/2014/main" id="{FCCA59EA-5156-402B-82A4-AAE14B2D9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2" name="Straight Connector 1391">
              <a:extLst>
                <a:ext uri="{FF2B5EF4-FFF2-40B4-BE49-F238E27FC236}">
                  <a16:creationId xmlns:a16="http://schemas.microsoft.com/office/drawing/2014/main" id="{31E175D8-17F1-46B8-807F-89A75CD4D9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3" name="Straight Connector 1392">
              <a:extLst>
                <a:ext uri="{FF2B5EF4-FFF2-40B4-BE49-F238E27FC236}">
                  <a16:creationId xmlns:a16="http://schemas.microsoft.com/office/drawing/2014/main" id="{5AE169C4-F6B2-44D0-A73C-88C304E8A3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4" name="Straight Connector 1393">
              <a:extLst>
                <a:ext uri="{FF2B5EF4-FFF2-40B4-BE49-F238E27FC236}">
                  <a16:creationId xmlns:a16="http://schemas.microsoft.com/office/drawing/2014/main" id="{2CE19136-3F8D-4350-A424-8241923BC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5" name="Straight Connector 1394">
              <a:extLst>
                <a:ext uri="{FF2B5EF4-FFF2-40B4-BE49-F238E27FC236}">
                  <a16:creationId xmlns:a16="http://schemas.microsoft.com/office/drawing/2014/main" id="{CF937350-E379-4C45-BC56-20808BBED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6" name="Straight Connector 1395">
              <a:extLst>
                <a:ext uri="{FF2B5EF4-FFF2-40B4-BE49-F238E27FC236}">
                  <a16:creationId xmlns:a16="http://schemas.microsoft.com/office/drawing/2014/main" id="{FE4F6988-3981-46A0-B744-EE972197D4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7" name="Straight Connector 1396">
              <a:extLst>
                <a:ext uri="{FF2B5EF4-FFF2-40B4-BE49-F238E27FC236}">
                  <a16:creationId xmlns:a16="http://schemas.microsoft.com/office/drawing/2014/main" id="{EDB419A9-FCB9-4B39-8D9E-91CC0B8E77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8" name="Straight Connector 1397">
              <a:extLst>
                <a:ext uri="{FF2B5EF4-FFF2-40B4-BE49-F238E27FC236}">
                  <a16:creationId xmlns:a16="http://schemas.microsoft.com/office/drawing/2014/main" id="{7D6861DB-43A8-4624-9ECC-5A96BE3AF1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9" name="Straight Connector 1398">
              <a:extLst>
                <a:ext uri="{FF2B5EF4-FFF2-40B4-BE49-F238E27FC236}">
                  <a16:creationId xmlns:a16="http://schemas.microsoft.com/office/drawing/2014/main" id="{4AFBD701-C20E-441D-8596-4BBBF49556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0" name="Straight Connector 1399">
              <a:extLst>
                <a:ext uri="{FF2B5EF4-FFF2-40B4-BE49-F238E27FC236}">
                  <a16:creationId xmlns:a16="http://schemas.microsoft.com/office/drawing/2014/main" id="{73C41C88-00F9-45AF-8D64-37BA70969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1" name="Straight Connector 1400">
              <a:extLst>
                <a:ext uri="{FF2B5EF4-FFF2-40B4-BE49-F238E27FC236}">
                  <a16:creationId xmlns:a16="http://schemas.microsoft.com/office/drawing/2014/main" id="{E6420BDA-21B9-4B17-A82E-A9EB28138A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403" name="Rectangle 1402">
            <a:extLst>
              <a:ext uri="{FF2B5EF4-FFF2-40B4-BE49-F238E27FC236}">
                <a16:creationId xmlns:a16="http://schemas.microsoft.com/office/drawing/2014/main" id="{07678F73-9880-405C-9E21-2CC82BD044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405" name="Rectangle 1404">
            <a:extLst>
              <a:ext uri="{FF2B5EF4-FFF2-40B4-BE49-F238E27FC236}">
                <a16:creationId xmlns:a16="http://schemas.microsoft.com/office/drawing/2014/main" id="{1C582B07-D0F0-4B6B-A5D9-D2F192CB3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407" name="Right Triangle 1406">
            <a:extLst>
              <a:ext uri="{FF2B5EF4-FFF2-40B4-BE49-F238E27FC236}">
                <a16:creationId xmlns:a16="http://schemas.microsoft.com/office/drawing/2014/main" id="{DA1A4301-6FFC-4C82-A1FA-7634D8CAA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7931" y="1559140"/>
            <a:ext cx="568289" cy="568289"/>
          </a:xfrm>
          <a:prstGeom prst="rtTriangle">
            <a:avLst/>
          </a:prstGeom>
          <a:solidFill>
            <a:schemeClr val="accent5">
              <a:lumMod val="50000"/>
              <a:alpha val="1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09" name="Group 1408">
            <a:extLst>
              <a:ext uri="{FF2B5EF4-FFF2-40B4-BE49-F238E27FC236}">
                <a16:creationId xmlns:a16="http://schemas.microsoft.com/office/drawing/2014/main" id="{8323DD1D-77DE-48B2-A0A0-626580153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14827" cy="6858000"/>
            <a:chOff x="-6214" y="-1"/>
            <a:chExt cx="12214827" cy="6858000"/>
          </a:xfrm>
        </p:grpSpPr>
        <p:cxnSp>
          <p:nvCxnSpPr>
            <p:cNvPr id="1410" name="Straight Connector 1409">
              <a:extLst>
                <a:ext uri="{FF2B5EF4-FFF2-40B4-BE49-F238E27FC236}">
                  <a16:creationId xmlns:a16="http://schemas.microsoft.com/office/drawing/2014/main" id="{5C230063-C474-48F9-AD35-F649415C22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1" name="Straight Connector 1410">
              <a:extLst>
                <a:ext uri="{FF2B5EF4-FFF2-40B4-BE49-F238E27FC236}">
                  <a16:creationId xmlns:a16="http://schemas.microsoft.com/office/drawing/2014/main" id="{6251EB77-6139-46FD-BABC-8576465948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2" name="Straight Connector 1411">
              <a:extLst>
                <a:ext uri="{FF2B5EF4-FFF2-40B4-BE49-F238E27FC236}">
                  <a16:creationId xmlns:a16="http://schemas.microsoft.com/office/drawing/2014/main" id="{A8177B72-4955-469C-BAF0-E076263794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3" name="Straight Connector 1412">
              <a:extLst>
                <a:ext uri="{FF2B5EF4-FFF2-40B4-BE49-F238E27FC236}">
                  <a16:creationId xmlns:a16="http://schemas.microsoft.com/office/drawing/2014/main" id="{C09269C7-DB34-4A8C-BAC9-2496A058B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4" name="Straight Connector 1413">
              <a:extLst>
                <a:ext uri="{FF2B5EF4-FFF2-40B4-BE49-F238E27FC236}">
                  <a16:creationId xmlns:a16="http://schemas.microsoft.com/office/drawing/2014/main" id="{FFA42117-D401-4236-8EAA-EC9095D4C6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5" name="Straight Connector 1414">
              <a:extLst>
                <a:ext uri="{FF2B5EF4-FFF2-40B4-BE49-F238E27FC236}">
                  <a16:creationId xmlns:a16="http://schemas.microsoft.com/office/drawing/2014/main" id="{6746B91E-6053-4974-B374-9D1B8FBD7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6" name="Straight Connector 1415">
              <a:extLst>
                <a:ext uri="{FF2B5EF4-FFF2-40B4-BE49-F238E27FC236}">
                  <a16:creationId xmlns:a16="http://schemas.microsoft.com/office/drawing/2014/main" id="{ED5DA8D3-12FB-4731-BDBC-93B6113D0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7" name="Straight Connector 1416">
              <a:extLst>
                <a:ext uri="{FF2B5EF4-FFF2-40B4-BE49-F238E27FC236}">
                  <a16:creationId xmlns:a16="http://schemas.microsoft.com/office/drawing/2014/main" id="{7D16B49A-4893-4729-87B8-9A0B8E592D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8" name="Straight Connector 1417">
              <a:extLst>
                <a:ext uri="{FF2B5EF4-FFF2-40B4-BE49-F238E27FC236}">
                  <a16:creationId xmlns:a16="http://schemas.microsoft.com/office/drawing/2014/main" id="{406D93EE-2329-4706-89C0-BB6C94A39A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9" name="Straight Connector 1418">
              <a:extLst>
                <a:ext uri="{FF2B5EF4-FFF2-40B4-BE49-F238E27FC236}">
                  <a16:creationId xmlns:a16="http://schemas.microsoft.com/office/drawing/2014/main" id="{3DC3E76F-2DB4-40DA-8C45-943861B17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0" name="Straight Connector 1419">
              <a:extLst>
                <a:ext uri="{FF2B5EF4-FFF2-40B4-BE49-F238E27FC236}">
                  <a16:creationId xmlns:a16="http://schemas.microsoft.com/office/drawing/2014/main" id="{F56318F6-E559-4DA6-95C0-D2BB10BA6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1" name="Straight Connector 1420">
              <a:extLst>
                <a:ext uri="{FF2B5EF4-FFF2-40B4-BE49-F238E27FC236}">
                  <a16:creationId xmlns:a16="http://schemas.microsoft.com/office/drawing/2014/main" id="{83243B57-CFAA-461A-AE56-A61CF60F3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2" name="Straight Connector 1421">
              <a:extLst>
                <a:ext uri="{FF2B5EF4-FFF2-40B4-BE49-F238E27FC236}">
                  <a16:creationId xmlns:a16="http://schemas.microsoft.com/office/drawing/2014/main" id="{86AEACE9-7BE6-4FC5-9686-47F15ABA5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3" name="Straight Connector 1422">
              <a:extLst>
                <a:ext uri="{FF2B5EF4-FFF2-40B4-BE49-F238E27FC236}">
                  <a16:creationId xmlns:a16="http://schemas.microsoft.com/office/drawing/2014/main" id="{5DCAE5B4-5700-44A8-91DA-D8415FB04F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4" name="Straight Connector 1423">
              <a:extLst>
                <a:ext uri="{FF2B5EF4-FFF2-40B4-BE49-F238E27FC236}">
                  <a16:creationId xmlns:a16="http://schemas.microsoft.com/office/drawing/2014/main" id="{F2F9D9C9-D01B-4870-8B33-310D77DF5B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5" name="Straight Connector 1424">
              <a:extLst>
                <a:ext uri="{FF2B5EF4-FFF2-40B4-BE49-F238E27FC236}">
                  <a16:creationId xmlns:a16="http://schemas.microsoft.com/office/drawing/2014/main" id="{905DDC7F-2142-41F1-B1E3-A37A0B6FD1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6" name="Straight Connector 1425">
              <a:extLst>
                <a:ext uri="{FF2B5EF4-FFF2-40B4-BE49-F238E27FC236}">
                  <a16:creationId xmlns:a16="http://schemas.microsoft.com/office/drawing/2014/main" id="{51B19576-1AA2-4552-8D7D-831B13781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7" name="Straight Connector 1426">
              <a:extLst>
                <a:ext uri="{FF2B5EF4-FFF2-40B4-BE49-F238E27FC236}">
                  <a16:creationId xmlns:a16="http://schemas.microsoft.com/office/drawing/2014/main" id="{C504D005-AC5D-4160-8184-5BB45CE004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8" name="Straight Connector 1427">
              <a:extLst>
                <a:ext uri="{FF2B5EF4-FFF2-40B4-BE49-F238E27FC236}">
                  <a16:creationId xmlns:a16="http://schemas.microsoft.com/office/drawing/2014/main" id="{DA540368-C5A6-4F28-A60E-763362A6E5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9" name="Straight Connector 1428">
              <a:extLst>
                <a:ext uri="{FF2B5EF4-FFF2-40B4-BE49-F238E27FC236}">
                  <a16:creationId xmlns:a16="http://schemas.microsoft.com/office/drawing/2014/main" id="{767B4722-C810-495C-BB11-45141E367D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0" name="Straight Connector 1429">
              <a:extLst>
                <a:ext uri="{FF2B5EF4-FFF2-40B4-BE49-F238E27FC236}">
                  <a16:creationId xmlns:a16="http://schemas.microsoft.com/office/drawing/2014/main" id="{83B1706B-6FE4-44FB-B429-E59AE3B16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1" name="Straight Connector 1430">
              <a:extLst>
                <a:ext uri="{FF2B5EF4-FFF2-40B4-BE49-F238E27FC236}">
                  <a16:creationId xmlns:a16="http://schemas.microsoft.com/office/drawing/2014/main" id="{F9DD5DAD-1CA2-48BA-94BF-70B1AC2BB5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2" name="Straight Connector 1431">
              <a:extLst>
                <a:ext uri="{FF2B5EF4-FFF2-40B4-BE49-F238E27FC236}">
                  <a16:creationId xmlns:a16="http://schemas.microsoft.com/office/drawing/2014/main" id="{076A21FA-0159-4468-9737-BDBD342618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3" name="Straight Connector 1432">
              <a:extLst>
                <a:ext uri="{FF2B5EF4-FFF2-40B4-BE49-F238E27FC236}">
                  <a16:creationId xmlns:a16="http://schemas.microsoft.com/office/drawing/2014/main" id="{0870688F-0FB0-4A4A-9F90-7EAE14CAE2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4" name="Straight Connector 1433">
              <a:extLst>
                <a:ext uri="{FF2B5EF4-FFF2-40B4-BE49-F238E27FC236}">
                  <a16:creationId xmlns:a16="http://schemas.microsoft.com/office/drawing/2014/main" id="{8F7D7D25-8970-4DD6-A3D7-0D550BA85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5" name="Straight Connector 1434">
              <a:extLst>
                <a:ext uri="{FF2B5EF4-FFF2-40B4-BE49-F238E27FC236}">
                  <a16:creationId xmlns:a16="http://schemas.microsoft.com/office/drawing/2014/main" id="{8B480E32-418E-4DE3-B6E7-2F803A2C75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6" name="Straight Connector 1435">
              <a:extLst>
                <a:ext uri="{FF2B5EF4-FFF2-40B4-BE49-F238E27FC236}">
                  <a16:creationId xmlns:a16="http://schemas.microsoft.com/office/drawing/2014/main" id="{0985F833-A609-4B9C-A0D7-6DF88DB7B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7" name="Straight Connector 1436">
              <a:extLst>
                <a:ext uri="{FF2B5EF4-FFF2-40B4-BE49-F238E27FC236}">
                  <a16:creationId xmlns:a16="http://schemas.microsoft.com/office/drawing/2014/main" id="{DAA9A587-B078-4028-A924-4A6DDDA2C4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8" name="Straight Connector 1437">
              <a:extLst>
                <a:ext uri="{FF2B5EF4-FFF2-40B4-BE49-F238E27FC236}">
                  <a16:creationId xmlns:a16="http://schemas.microsoft.com/office/drawing/2014/main" id="{1E2E5E8E-3025-4C93-9E63-9C47C5BBA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00F38FF-75FB-91A6-DFE2-4E3D965A5DED}"/>
              </a:ext>
            </a:extLst>
          </p:cNvPr>
          <p:cNvSpPr txBox="1"/>
          <p:nvPr/>
        </p:nvSpPr>
        <p:spPr>
          <a:xfrm>
            <a:off x="16613" y="56620"/>
            <a:ext cx="6302696" cy="30094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600"/>
              </a:spcAft>
              <a:buClr>
                <a:schemeClr val="bg1"/>
              </a:buClr>
              <a:buSzPct val="75000"/>
            </a:pPr>
            <a:r>
              <a:rPr lang="en-US" sz="2200" b="1" u="sng" dirty="0">
                <a:solidFill>
                  <a:srgbClr val="FFFFFF"/>
                </a:solidFill>
              </a:rPr>
              <a:t>Virtual/no work experience</a:t>
            </a:r>
          </a:p>
          <a:p>
            <a:pPr>
              <a:spcAft>
                <a:spcPts val="600"/>
              </a:spcAft>
              <a:buClr>
                <a:schemeClr val="bg1"/>
              </a:buClr>
              <a:buSzPct val="75000"/>
            </a:pPr>
            <a:r>
              <a:rPr lang="en-US" sz="2200" dirty="0">
                <a:solidFill>
                  <a:srgbClr val="FFFFFF"/>
                </a:solidFill>
              </a:rPr>
              <a:t>If you don’t have an in-person placement secured for July, you are expected in school on Monday morning as normal.</a:t>
            </a:r>
          </a:p>
          <a:p>
            <a:pPr>
              <a:spcAft>
                <a:spcPts val="600"/>
              </a:spcAft>
              <a:buClr>
                <a:schemeClr val="bg1"/>
              </a:buClr>
              <a:buSzPct val="75000"/>
            </a:pPr>
            <a:endParaRPr lang="en-US" sz="2200" dirty="0">
              <a:solidFill>
                <a:srgbClr val="FFFFFF"/>
              </a:solidFill>
            </a:endParaRPr>
          </a:p>
          <a:p>
            <a:pPr>
              <a:spcAft>
                <a:spcPts val="600"/>
              </a:spcAft>
              <a:buClr>
                <a:schemeClr val="bg1"/>
              </a:buClr>
              <a:buSzPct val="75000"/>
            </a:pPr>
            <a:r>
              <a:rPr lang="en-US" sz="2200" dirty="0">
                <a:solidFill>
                  <a:srgbClr val="FFFFFF"/>
                </a:solidFill>
              </a:rPr>
              <a:t>Please go to the 6</a:t>
            </a:r>
            <a:r>
              <a:rPr lang="en-US" sz="2200" baseline="30000" dirty="0">
                <a:solidFill>
                  <a:srgbClr val="FFFFFF"/>
                </a:solidFill>
              </a:rPr>
              <a:t>th</a:t>
            </a:r>
            <a:r>
              <a:rPr lang="en-US" sz="2200" dirty="0">
                <a:solidFill>
                  <a:srgbClr val="FFFFFF"/>
                </a:solidFill>
              </a:rPr>
              <a:t> form center where one of the Study Centre Team will register you. </a:t>
            </a:r>
          </a:p>
          <a:p>
            <a:pPr>
              <a:spcAft>
                <a:spcPts val="600"/>
              </a:spcAft>
              <a:buClr>
                <a:schemeClr val="bg1"/>
              </a:buClr>
              <a:buSzPct val="75000"/>
            </a:pPr>
            <a:endParaRPr lang="en-US" sz="2200" dirty="0">
              <a:solidFill>
                <a:srgbClr val="FFFFFF"/>
              </a:solidFill>
            </a:endParaRPr>
          </a:p>
          <a:p>
            <a:pPr>
              <a:spcAft>
                <a:spcPts val="600"/>
              </a:spcAft>
              <a:buClr>
                <a:schemeClr val="bg1"/>
              </a:buClr>
              <a:buSzPct val="75000"/>
            </a:pPr>
            <a:r>
              <a:rPr lang="en-US" sz="2200" dirty="0">
                <a:solidFill>
                  <a:srgbClr val="FFFFFF"/>
                </a:solidFill>
              </a:rPr>
              <a:t>You will undertake virtual work experience for the week. </a:t>
            </a:r>
          </a:p>
          <a:p>
            <a:pPr>
              <a:spcAft>
                <a:spcPts val="600"/>
              </a:spcAft>
              <a:buClr>
                <a:schemeClr val="bg1"/>
              </a:buClr>
              <a:buSzPct val="75000"/>
            </a:pPr>
            <a:endParaRPr lang="en-US" sz="2200" dirty="0">
              <a:solidFill>
                <a:srgbClr val="FFFFFF"/>
              </a:solidFill>
            </a:endParaRPr>
          </a:p>
          <a:p>
            <a:r>
              <a:rPr lang="en-GB" sz="2200" dirty="0">
                <a:solidFill>
                  <a:schemeClr val="bg1"/>
                </a:solidFill>
              </a:rPr>
              <a:t>If you don’t come to school (without a valid reason) then you will be considered as ‘truanting’ which means a meeting with Mr Bernard when you come back</a:t>
            </a:r>
          </a:p>
          <a:p>
            <a:endParaRPr lang="en-GB" sz="2200" dirty="0">
              <a:solidFill>
                <a:schemeClr val="bg1"/>
              </a:solidFill>
            </a:endParaRPr>
          </a:p>
          <a:p>
            <a:r>
              <a:rPr lang="en-GB" sz="2200" b="1" u="sng">
                <a:solidFill>
                  <a:schemeClr val="bg1"/>
                </a:solidFill>
              </a:rPr>
              <a:t>FINAL DEADLINE TO SECURE A PLACEMENT: </a:t>
            </a:r>
            <a:r>
              <a:rPr lang="en-GB" sz="2200" b="1" u="sng" dirty="0">
                <a:solidFill>
                  <a:schemeClr val="bg1"/>
                </a:solidFill>
              </a:rPr>
              <a:t>FRIDAY 10</a:t>
            </a:r>
            <a:r>
              <a:rPr lang="en-GB" sz="2200" b="1" u="sng" baseline="30000" dirty="0">
                <a:solidFill>
                  <a:schemeClr val="bg1"/>
                </a:solidFill>
              </a:rPr>
              <a:t>th</a:t>
            </a:r>
            <a:r>
              <a:rPr lang="en-GB" sz="2200" b="1" u="sng" dirty="0">
                <a:solidFill>
                  <a:schemeClr val="bg1"/>
                </a:solidFill>
              </a:rPr>
              <a:t> JULY MIDDAY</a:t>
            </a:r>
          </a:p>
          <a:p>
            <a:pPr>
              <a:spcAft>
                <a:spcPts val="600"/>
              </a:spcAft>
              <a:buClr>
                <a:schemeClr val="bg1"/>
              </a:buClr>
              <a:buSzPct val="75000"/>
            </a:pPr>
            <a:endParaRPr lang="en-US" sz="2200" dirty="0">
              <a:solidFill>
                <a:srgbClr val="FFFFFF"/>
              </a:solidFill>
            </a:endParaRPr>
          </a:p>
          <a:p>
            <a:pPr>
              <a:spcAft>
                <a:spcPts val="600"/>
              </a:spcAft>
              <a:buClr>
                <a:schemeClr val="bg1"/>
              </a:buClr>
              <a:buSzPct val="75000"/>
            </a:pPr>
            <a:endParaRPr lang="en-US" sz="2200" dirty="0">
              <a:solidFill>
                <a:srgbClr val="FFFFFF"/>
              </a:solidFill>
            </a:endParaRPr>
          </a:p>
          <a:p>
            <a:pPr>
              <a:spcAft>
                <a:spcPts val="600"/>
              </a:spcAft>
              <a:buClr>
                <a:schemeClr val="bg1"/>
              </a:buClr>
              <a:buSzPct val="75000"/>
            </a:pPr>
            <a:endParaRPr lang="en-US" sz="2200" dirty="0">
              <a:solidFill>
                <a:srgbClr val="FFFFFF"/>
              </a:solidFill>
            </a:endParaRPr>
          </a:p>
        </p:txBody>
      </p:sp>
      <p:pic>
        <p:nvPicPr>
          <p:cNvPr id="4" name="Picture 3" descr="A screenshot of a calendar&#10;&#10;Description automatically generated">
            <a:extLst>
              <a:ext uri="{FF2B5EF4-FFF2-40B4-BE49-F238E27FC236}">
                <a16:creationId xmlns:a16="http://schemas.microsoft.com/office/drawing/2014/main" id="{53E9D35B-3F09-CEF0-E9E1-4A8DE2755D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295" r="22812" b="1"/>
          <a:stretch/>
        </p:blipFill>
        <p:spPr>
          <a:xfrm>
            <a:off x="6084873" y="-3440"/>
            <a:ext cx="6129950" cy="6861439"/>
          </a:xfrm>
          <a:custGeom>
            <a:avLst/>
            <a:gdLst/>
            <a:ahLst/>
            <a:cxnLst/>
            <a:rect l="l" t="t" r="r" b="b"/>
            <a:pathLst>
              <a:path w="6129950" h="6861439">
                <a:moveTo>
                  <a:pt x="1687527" y="0"/>
                </a:moveTo>
                <a:lnTo>
                  <a:pt x="6129950" y="0"/>
                </a:lnTo>
                <a:lnTo>
                  <a:pt x="6129950" y="6858000"/>
                </a:lnTo>
                <a:lnTo>
                  <a:pt x="5040333" y="6858000"/>
                </a:lnTo>
                <a:lnTo>
                  <a:pt x="5040333" y="6861439"/>
                </a:lnTo>
                <a:lnTo>
                  <a:pt x="272442" y="6861439"/>
                </a:lnTo>
                <a:lnTo>
                  <a:pt x="196402" y="6549696"/>
                </a:lnTo>
                <a:cubicBezTo>
                  <a:pt x="-517926" y="3427393"/>
                  <a:pt x="946083" y="3323532"/>
                  <a:pt x="946083" y="1"/>
                </a:cubicBezTo>
                <a:lnTo>
                  <a:pt x="1687527" y="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49550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theme/theme1.xml><?xml version="1.0" encoding="utf-8"?>
<a:theme xmlns:a="http://schemas.openxmlformats.org/drawingml/2006/main" name="SineVTI">
  <a:themeElements>
    <a:clrScheme name="AnalogousFromLightSeedRightStep">
      <a:dk1>
        <a:srgbClr val="000000"/>
      </a:dk1>
      <a:lt1>
        <a:srgbClr val="FFFFFF"/>
      </a:lt1>
      <a:dk2>
        <a:srgbClr val="3A3621"/>
      </a:dk2>
      <a:lt2>
        <a:srgbClr val="E2E8E8"/>
      </a:lt2>
      <a:accent1>
        <a:srgbClr val="DC8081"/>
      </a:accent1>
      <a:accent2>
        <a:srgbClr val="D59264"/>
      </a:accent2>
      <a:accent3>
        <a:srgbClr val="B1A467"/>
      </a:accent3>
      <a:accent4>
        <a:srgbClr val="95AB50"/>
      </a:accent4>
      <a:accent5>
        <a:srgbClr val="7FB065"/>
      </a:accent5>
      <a:accent6>
        <a:srgbClr val="55B65D"/>
      </a:accent6>
      <a:hlink>
        <a:srgbClr val="568D8D"/>
      </a:hlink>
      <a:folHlink>
        <a:srgbClr val="7F7F7F"/>
      </a:folHlink>
    </a:clrScheme>
    <a:fontScheme name="Custom 49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ineVTI" id="{8435B2A2-1BD5-4C05-93E5-3C5388B709E3}" vid="{0D704B13-63FE-4848-A298-6B7359B95653}"/>
    </a:ext>
  </a:extLst>
</a:theme>
</file>

<file path=ppt/theme/themeOverride1.xml><?xml version="1.0" encoding="utf-8"?>
<a:themeOverride xmlns:a="http://schemas.openxmlformats.org/drawingml/2006/main">
  <a:clrScheme name="AnalogousFromLightSeedRightStep">
    <a:dk1>
      <a:srgbClr val="000000"/>
    </a:dk1>
    <a:lt1>
      <a:srgbClr val="FFFFFF"/>
    </a:lt1>
    <a:dk2>
      <a:srgbClr val="3A3621"/>
    </a:dk2>
    <a:lt2>
      <a:srgbClr val="E2E8E8"/>
    </a:lt2>
    <a:accent1>
      <a:srgbClr val="DC8081"/>
    </a:accent1>
    <a:accent2>
      <a:srgbClr val="D59264"/>
    </a:accent2>
    <a:accent3>
      <a:srgbClr val="B1A467"/>
    </a:accent3>
    <a:accent4>
      <a:srgbClr val="95AB50"/>
    </a:accent4>
    <a:accent5>
      <a:srgbClr val="7FB065"/>
    </a:accent5>
    <a:accent6>
      <a:srgbClr val="55B65D"/>
    </a:accent6>
    <a:hlink>
      <a:srgbClr val="568D8D"/>
    </a:hlink>
    <a:folHlink>
      <a:srgbClr val="7F7F7F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00A632B8F728479A4520C0EED2A617" ma:contentTypeVersion="17" ma:contentTypeDescription="Create a new document." ma:contentTypeScope="" ma:versionID="f1a96ddd8804ecc24cc9c8ef1d1b366c">
  <xsd:schema xmlns:xsd="http://www.w3.org/2001/XMLSchema" xmlns:xs="http://www.w3.org/2001/XMLSchema" xmlns:p="http://schemas.microsoft.com/office/2006/metadata/properties" xmlns:ns2="74b8ce6a-c44e-4f12-bf77-6735916d13ed" xmlns:ns3="99781026-87a1-49d2-8565-fa479b8d3ae9" targetNamespace="http://schemas.microsoft.com/office/2006/metadata/properties" ma:root="true" ma:fieldsID="d0d02a06f4eea14774ebc4f1bdbd4a2a" ns2:_="" ns3:_="">
    <xsd:import namespace="74b8ce6a-c44e-4f12-bf77-6735916d13ed"/>
    <xsd:import namespace="99781026-87a1-49d2-8565-fa479b8d3ae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b8ce6a-c44e-4f12-bf77-6735916d13e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4880955-4992-4029-9c5f-ed336418c5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781026-87a1-49d2-8565-fa479b8d3ae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88da5999-3eec-4a7e-9beb-c4de412678e5}" ma:internalName="TaxCatchAll" ma:showField="CatchAllData" ma:web="99781026-87a1-49d2-8565-fa479b8d3ae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781026-87a1-49d2-8565-fa479b8d3ae9" xsi:nil="true"/>
    <lcf76f155ced4ddcb4097134ff3c332f xmlns="74b8ce6a-c44e-4f12-bf77-6735916d13ed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691B3D-6FD8-4C1D-9A88-5D5E83FCFA9C}"/>
</file>

<file path=customXml/itemProps2.xml><?xml version="1.0" encoding="utf-8"?>
<ds:datastoreItem xmlns:ds="http://schemas.openxmlformats.org/officeDocument/2006/customXml" ds:itemID="{6C05D6F3-BB05-4A75-A907-CCDD240A19CC}"/>
</file>

<file path=customXml/itemProps3.xml><?xml version="1.0" encoding="utf-8"?>
<ds:datastoreItem xmlns:ds="http://schemas.openxmlformats.org/officeDocument/2006/customXml" ds:itemID="{406682A1-21E1-471D-8B6F-7AE666AD4F8E}"/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43</TotalTime>
  <Words>692</Words>
  <Application>Microsoft Office PowerPoint</Application>
  <PresentationFormat>Widescreen</PresentationFormat>
  <Paragraphs>92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Avenir Next LT Pro</vt:lpstr>
      <vt:lpstr>Posterama</vt:lpstr>
      <vt:lpstr>SineVTI</vt:lpstr>
      <vt:lpstr>Work Experience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Experience – Final Prep</dc:title>
  <dc:creator>H Rickaby</dc:creator>
  <cp:lastModifiedBy>H Rickaby-Collins (Staff - NSB)</cp:lastModifiedBy>
  <cp:revision>6</cp:revision>
  <dcterms:created xsi:type="dcterms:W3CDTF">2022-10-11T17:43:55Z</dcterms:created>
  <dcterms:modified xsi:type="dcterms:W3CDTF">2026-07-01T14:49:41Z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0x0101008000A632B8F728479A4520C0EED2A617</vt:lpwstr>
  </property>
</Properties>
</file>