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51" r:id="rId5"/>
  </p:sldMasterIdLst>
  <p:notesMasterIdLst>
    <p:notesMasterId r:id="rId34"/>
  </p:notesMasterIdLst>
  <p:handoutMasterIdLst>
    <p:handoutMasterId r:id="rId35"/>
  </p:handoutMasterIdLst>
  <p:sldIdLst>
    <p:sldId id="257" r:id="rId6"/>
    <p:sldId id="256" r:id="rId7"/>
    <p:sldId id="323" r:id="rId8"/>
    <p:sldId id="334" r:id="rId9"/>
    <p:sldId id="337" r:id="rId10"/>
    <p:sldId id="319" r:id="rId11"/>
    <p:sldId id="266" r:id="rId12"/>
    <p:sldId id="339" r:id="rId13"/>
    <p:sldId id="322" r:id="rId14"/>
    <p:sldId id="326" r:id="rId15"/>
    <p:sldId id="338" r:id="rId16"/>
    <p:sldId id="325" r:id="rId17"/>
    <p:sldId id="330" r:id="rId18"/>
    <p:sldId id="331" r:id="rId19"/>
    <p:sldId id="332" r:id="rId20"/>
    <p:sldId id="333" r:id="rId21"/>
    <p:sldId id="340" r:id="rId22"/>
    <p:sldId id="328" r:id="rId23"/>
    <p:sldId id="269" r:id="rId24"/>
    <p:sldId id="329" r:id="rId25"/>
    <p:sldId id="262" r:id="rId26"/>
    <p:sldId id="341" r:id="rId27"/>
    <p:sldId id="335" r:id="rId28"/>
    <p:sldId id="342" r:id="rId29"/>
    <p:sldId id="324" r:id="rId30"/>
    <p:sldId id="343" r:id="rId31"/>
    <p:sldId id="289" r:id="rId32"/>
    <p:sldId id="287" r:id="rId3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1"/>
    <a:srgbClr val="7F6CA1"/>
    <a:srgbClr val="FFFFFF"/>
    <a:srgbClr val="4C1959"/>
    <a:srgbClr val="313650"/>
    <a:srgbClr val="303650"/>
    <a:srgbClr val="B093C6"/>
    <a:srgbClr val="6DC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B1A93-D762-4408-8CE1-88DCE944F6DF}" v="308" dt="2020-10-06T17:53:45.409"/>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0" autoAdjust="0"/>
  </p:normalViewPr>
  <p:slideViewPr>
    <p:cSldViewPr snapToGrid="0" showGuides="1">
      <p:cViewPr varScale="1">
        <p:scale>
          <a:sx n="80" d="100"/>
          <a:sy n="80" d="100"/>
        </p:scale>
        <p:origin x="306" y="36"/>
      </p:cViewPr>
      <p:guideLst>
        <p:guide orient="horz" pos="2184"/>
        <p:guide pos="3840"/>
      </p:guideLst>
    </p:cSldViewPr>
  </p:slideViewPr>
  <p:notesTextViewPr>
    <p:cViewPr>
      <p:scale>
        <a:sx n="3" d="2"/>
        <a:sy n="3" d="2"/>
      </p:scale>
      <p:origin x="0" y="0"/>
    </p:cViewPr>
  </p:notesTextViewPr>
  <p:notesViewPr>
    <p:cSldViewPr snapToGrid="0">
      <p:cViewPr varScale="1">
        <p:scale>
          <a:sx n="88" d="100"/>
          <a:sy n="88" d="100"/>
        </p:scale>
        <p:origin x="37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D68C6-4258-4D92-88E5-8F6D188CCC16}" type="doc">
      <dgm:prSet loTypeId="urn:microsoft.com/office/officeart/2005/8/layout/vList3" loCatId="list" qsTypeId="urn:microsoft.com/office/officeart/2005/8/quickstyle/simple1" qsCatId="simple" csTypeId="urn:microsoft.com/office/officeart/2005/8/colors/colorful4" csCatId="colorful" phldr="1"/>
      <dgm:spPr/>
    </dgm:pt>
    <dgm:pt modelId="{2D528AC5-04FF-4C51-AE30-34A6CE0A7DA2}">
      <dgm:prSet phldrT="[Text]" custT="1"/>
      <dgm:spPr/>
      <dgm:t>
        <a:bodyPr/>
        <a:lstStyle/>
        <a:p>
          <a:pPr>
            <a:lnSpc>
              <a:spcPct val="100000"/>
            </a:lnSpc>
            <a:spcAft>
              <a:spcPts val="0"/>
            </a:spcAft>
          </a:pPr>
          <a:r>
            <a:rPr lang="en-GB" sz="1800" b="1" dirty="0">
              <a:solidFill>
                <a:schemeClr val="tx1"/>
              </a:solidFill>
              <a:latin typeface="Calibri" panose="020F0502020204030204" pitchFamily="34" charset="0"/>
              <a:cs typeface="Calibri" panose="020F0502020204030204" pitchFamily="34" charset="0"/>
            </a:rPr>
            <a:t>Challenge</a:t>
          </a:r>
        </a:p>
        <a:p>
          <a:pPr>
            <a:lnSpc>
              <a:spcPct val="100000"/>
            </a:lnSpc>
            <a:spcAft>
              <a:spcPts val="0"/>
            </a:spcAft>
          </a:pPr>
          <a:r>
            <a:rPr lang="en-GB" sz="1400" dirty="0">
              <a:solidFill>
                <a:schemeClr val="tx1"/>
              </a:solidFill>
              <a:latin typeface="Calibri" panose="020F0502020204030204" pitchFamily="34" charset="0"/>
              <a:cs typeface="Calibri" panose="020F0502020204030204" pitchFamily="34" charset="0"/>
            </a:rPr>
            <a:t>All students will be encouraged to ‘think hard’ and strive towards high academic aspirations.</a:t>
          </a:r>
        </a:p>
      </dgm:t>
    </dgm:pt>
    <dgm:pt modelId="{831C148C-6E9D-4B79-B5E5-A274E0FCCB82}" type="parTrans" cxnId="{0E48A2CC-9F35-4072-9953-5B1A1EF08B08}">
      <dgm:prSet/>
      <dgm:spPr/>
      <dgm:t>
        <a:bodyPr/>
        <a:lstStyle/>
        <a:p>
          <a:endParaRPr lang="en-GB"/>
        </a:p>
      </dgm:t>
    </dgm:pt>
    <dgm:pt modelId="{A8D74F0C-B872-4AEB-8E95-6F43E0E03A05}" type="sibTrans" cxnId="{0E48A2CC-9F35-4072-9953-5B1A1EF08B08}">
      <dgm:prSet/>
      <dgm:spPr/>
      <dgm:t>
        <a:bodyPr/>
        <a:lstStyle/>
        <a:p>
          <a:endParaRPr lang="en-GB"/>
        </a:p>
      </dgm:t>
    </dgm:pt>
    <dgm:pt modelId="{A49A8629-2ADA-4F7A-92E8-17667490DE73}">
      <dgm:prSet phldrT="[Text]" custT="1"/>
      <dgm:spPr/>
      <dgm:t>
        <a:bodyPr/>
        <a:lstStyle/>
        <a:p>
          <a:pPr>
            <a:lnSpc>
              <a:spcPct val="100000"/>
            </a:lnSpc>
            <a:spcAft>
              <a:spcPts val="0"/>
            </a:spcAft>
          </a:pPr>
          <a:r>
            <a:rPr lang="en-GB" sz="1800" b="1" kern="1200" dirty="0">
              <a:solidFill>
                <a:srgbClr val="313650"/>
              </a:solidFill>
              <a:latin typeface="Calibri" panose="020F0502020204030204" pitchFamily="34" charset="0"/>
              <a:ea typeface="+mn-ea"/>
              <a:cs typeface="Calibri" panose="020F0502020204030204" pitchFamily="34" charset="0"/>
            </a:rPr>
            <a:t>Explanation</a:t>
          </a:r>
        </a:p>
        <a:p>
          <a:pPr>
            <a:lnSpc>
              <a:spcPct val="100000"/>
            </a:lnSpc>
            <a:spcAft>
              <a:spcPts val="0"/>
            </a:spcAft>
          </a:pPr>
          <a:r>
            <a:rPr lang="en-GB" sz="1400" kern="1200" dirty="0">
              <a:solidFill>
                <a:srgbClr val="313650"/>
              </a:solidFill>
              <a:latin typeface="Calibri" panose="020F0502020204030204" pitchFamily="34" charset="0"/>
              <a:ea typeface="+mn-ea"/>
              <a:cs typeface="Calibri" panose="020F0502020204030204" pitchFamily="34" charset="0"/>
            </a:rPr>
            <a:t>Clear explanations are essential for students to acquire and understand new knowledge.</a:t>
          </a:r>
        </a:p>
      </dgm:t>
    </dgm:pt>
    <dgm:pt modelId="{44A448BD-100E-42CD-B2AC-E382F5362E17}" type="parTrans" cxnId="{1931F659-5267-4C7F-A94C-B2EDD9E3D308}">
      <dgm:prSet/>
      <dgm:spPr/>
      <dgm:t>
        <a:bodyPr/>
        <a:lstStyle/>
        <a:p>
          <a:endParaRPr lang="en-GB"/>
        </a:p>
      </dgm:t>
    </dgm:pt>
    <dgm:pt modelId="{3B926DAB-A573-411F-98AE-95D91E187AD8}" type="sibTrans" cxnId="{1931F659-5267-4C7F-A94C-B2EDD9E3D308}">
      <dgm:prSet/>
      <dgm:spPr/>
      <dgm:t>
        <a:bodyPr/>
        <a:lstStyle/>
        <a:p>
          <a:endParaRPr lang="en-GB"/>
        </a:p>
      </dgm:t>
    </dgm:pt>
    <dgm:pt modelId="{AAFAA310-9493-42DC-A2EC-30DDF478344C}">
      <dgm:prSet phldrT="[Text]" custT="1"/>
      <dgm:spPr/>
      <dgm:t>
        <a:bodyPr/>
        <a:lstStyle/>
        <a:p>
          <a:pPr>
            <a:lnSpc>
              <a:spcPct val="100000"/>
            </a:lnSpc>
            <a:spcAft>
              <a:spcPts val="0"/>
            </a:spcAft>
          </a:pPr>
          <a:r>
            <a:rPr lang="en-GB" sz="1800" b="1" kern="1200" dirty="0">
              <a:solidFill>
                <a:srgbClr val="313650"/>
              </a:solidFill>
              <a:latin typeface="Calibri" panose="020F0502020204030204" pitchFamily="34" charset="0"/>
              <a:ea typeface="+mn-ea"/>
              <a:cs typeface="Calibri" panose="020F0502020204030204" pitchFamily="34" charset="0"/>
            </a:rPr>
            <a:t>Modelling</a:t>
          </a:r>
        </a:p>
        <a:p>
          <a:pPr>
            <a:lnSpc>
              <a:spcPct val="100000"/>
            </a:lnSpc>
            <a:spcAft>
              <a:spcPts val="0"/>
            </a:spcAft>
          </a:pPr>
          <a:r>
            <a:rPr lang="en-GB" sz="1400" kern="1200" dirty="0">
              <a:solidFill>
                <a:srgbClr val="313650"/>
              </a:solidFill>
              <a:latin typeface="Calibri" panose="020F0502020204030204" pitchFamily="34" charset="0"/>
              <a:ea typeface="+mn-ea"/>
              <a:cs typeface="Calibri" panose="020F0502020204030204" pitchFamily="34" charset="0"/>
            </a:rPr>
            <a:t>Students are shown how to acquire new knowledge through concreate examples, exemplars and live modelling. </a:t>
          </a:r>
        </a:p>
      </dgm:t>
    </dgm:pt>
    <dgm:pt modelId="{9AB40223-EB69-4012-AF9C-A7977813C9C6}" type="parTrans" cxnId="{BD9F4BEB-6387-4C14-A134-3ED405A8DAE6}">
      <dgm:prSet/>
      <dgm:spPr/>
      <dgm:t>
        <a:bodyPr/>
        <a:lstStyle/>
        <a:p>
          <a:endParaRPr lang="en-GB"/>
        </a:p>
      </dgm:t>
    </dgm:pt>
    <dgm:pt modelId="{B0E631E4-7EE9-4C2D-A844-E52E466045D5}" type="sibTrans" cxnId="{BD9F4BEB-6387-4C14-A134-3ED405A8DAE6}">
      <dgm:prSet/>
      <dgm:spPr/>
      <dgm:t>
        <a:bodyPr/>
        <a:lstStyle/>
        <a:p>
          <a:endParaRPr lang="en-GB"/>
        </a:p>
      </dgm:t>
    </dgm:pt>
    <dgm:pt modelId="{133B827E-F4DC-482A-B7C2-62073BABAD16}">
      <dgm:prSet custT="1"/>
      <dgm:spPr/>
      <dgm:t>
        <a:bodyPr/>
        <a:lstStyle/>
        <a:p>
          <a:pPr marL="0" lvl="0" algn="ctr" defTabSz="800100">
            <a:lnSpc>
              <a:spcPct val="100000"/>
            </a:lnSpc>
            <a:spcBef>
              <a:spcPct val="0"/>
            </a:spcBef>
            <a:spcAft>
              <a:spcPts val="0"/>
            </a:spcAft>
            <a:buNone/>
          </a:pPr>
          <a:r>
            <a:rPr lang="en-GB" sz="1800" b="1" kern="1200" dirty="0">
              <a:solidFill>
                <a:srgbClr val="313650"/>
              </a:solidFill>
              <a:latin typeface="Calibri" panose="020F0502020204030204" pitchFamily="34" charset="0"/>
              <a:ea typeface="+mn-ea"/>
              <a:cs typeface="Calibri" panose="020F0502020204030204" pitchFamily="34" charset="0"/>
            </a:rPr>
            <a:t>Questioning</a:t>
          </a:r>
        </a:p>
        <a:p>
          <a:pPr marL="0" lvl="0" algn="ctr" defTabSz="800100">
            <a:lnSpc>
              <a:spcPct val="100000"/>
            </a:lnSpc>
            <a:spcBef>
              <a:spcPct val="0"/>
            </a:spcBef>
            <a:spcAft>
              <a:spcPts val="0"/>
            </a:spcAft>
            <a:buNone/>
          </a:pPr>
          <a:r>
            <a:rPr lang="en-GB" sz="1400" kern="1200" dirty="0">
              <a:solidFill>
                <a:srgbClr val="313650"/>
              </a:solidFill>
              <a:latin typeface="Calibri" panose="020F0502020204030204" pitchFamily="34" charset="0"/>
              <a:ea typeface="+mn-ea"/>
              <a:cs typeface="Calibri" panose="020F0502020204030204" pitchFamily="34" charset="0"/>
            </a:rPr>
            <a:t>Students demonstrate their understanding and are given time to think with greater breadth, depth and accuracy.</a:t>
          </a:r>
        </a:p>
      </dgm:t>
    </dgm:pt>
    <dgm:pt modelId="{C7B8C09A-F24D-4B17-A6BA-2D8FE64A186B}" type="parTrans" cxnId="{62B15956-B807-4952-83E4-200449B2BF5E}">
      <dgm:prSet/>
      <dgm:spPr/>
      <dgm:t>
        <a:bodyPr/>
        <a:lstStyle/>
        <a:p>
          <a:endParaRPr lang="en-GB"/>
        </a:p>
      </dgm:t>
    </dgm:pt>
    <dgm:pt modelId="{81A6160E-1D21-41C4-95E8-B5409DABC089}" type="sibTrans" cxnId="{62B15956-B807-4952-83E4-200449B2BF5E}">
      <dgm:prSet/>
      <dgm:spPr/>
      <dgm:t>
        <a:bodyPr/>
        <a:lstStyle/>
        <a:p>
          <a:endParaRPr lang="en-GB"/>
        </a:p>
      </dgm:t>
    </dgm:pt>
    <dgm:pt modelId="{94C8AEDB-11CA-4C34-92AC-4E20673EBFCF}">
      <dgm:prSet custT="1"/>
      <dgm:spPr/>
      <dgm:t>
        <a:bodyPr/>
        <a:lstStyle/>
        <a:p>
          <a:pPr>
            <a:lnSpc>
              <a:spcPct val="100000"/>
            </a:lnSpc>
            <a:spcAft>
              <a:spcPts val="0"/>
            </a:spcAft>
          </a:pPr>
          <a:r>
            <a:rPr lang="en-GB" sz="1800" b="1" kern="1200" dirty="0">
              <a:solidFill>
                <a:srgbClr val="313650"/>
              </a:solidFill>
              <a:latin typeface="Calibri" panose="020F0502020204030204" pitchFamily="34" charset="0"/>
              <a:ea typeface="+mn-ea"/>
              <a:cs typeface="Calibri" panose="020F0502020204030204" pitchFamily="34" charset="0"/>
            </a:rPr>
            <a:t>Retrieval and Deliberate Practice</a:t>
          </a:r>
        </a:p>
        <a:p>
          <a:pPr>
            <a:lnSpc>
              <a:spcPct val="100000"/>
            </a:lnSpc>
            <a:spcAft>
              <a:spcPts val="0"/>
            </a:spcAft>
          </a:pPr>
          <a:r>
            <a:rPr lang="en-GB" sz="1400" kern="1200" dirty="0">
              <a:solidFill>
                <a:srgbClr val="313650"/>
              </a:solidFill>
              <a:latin typeface="Calibri" panose="020F0502020204030204" pitchFamily="34" charset="0"/>
              <a:ea typeface="+mn-ea"/>
              <a:cs typeface="Calibri" panose="020F0502020204030204" pitchFamily="34" charset="0"/>
            </a:rPr>
            <a:t>Students apply their knowledge and understanding to more complex tasks to prove they can apply their learning.</a:t>
          </a:r>
        </a:p>
      </dgm:t>
    </dgm:pt>
    <dgm:pt modelId="{A160DEB9-22A9-4383-A2A0-792A39BA644F}" type="parTrans" cxnId="{799E4237-E5CC-4308-8CBD-ACCB1E26E7C9}">
      <dgm:prSet/>
      <dgm:spPr/>
      <dgm:t>
        <a:bodyPr/>
        <a:lstStyle/>
        <a:p>
          <a:endParaRPr lang="en-GB"/>
        </a:p>
      </dgm:t>
    </dgm:pt>
    <dgm:pt modelId="{AB0A0E7B-5D1E-46F3-A4A7-0BBE67CA9203}" type="sibTrans" cxnId="{799E4237-E5CC-4308-8CBD-ACCB1E26E7C9}">
      <dgm:prSet/>
      <dgm:spPr/>
      <dgm:t>
        <a:bodyPr/>
        <a:lstStyle/>
        <a:p>
          <a:endParaRPr lang="en-GB"/>
        </a:p>
      </dgm:t>
    </dgm:pt>
    <dgm:pt modelId="{7B9364FF-D1EC-4809-A5DD-79AF60E509B0}">
      <dgm:prSet custT="1"/>
      <dgm:spPr/>
      <dgm:t>
        <a:bodyPr/>
        <a:lstStyle/>
        <a:p>
          <a:pPr>
            <a:lnSpc>
              <a:spcPct val="100000"/>
            </a:lnSpc>
            <a:spcAft>
              <a:spcPts val="0"/>
            </a:spcAft>
          </a:pPr>
          <a:r>
            <a:rPr lang="en-GB" sz="1800" b="1" kern="1200" dirty="0">
              <a:solidFill>
                <a:srgbClr val="313650"/>
              </a:solidFill>
              <a:latin typeface="Calibri" panose="020F0502020204030204" pitchFamily="34" charset="0"/>
              <a:ea typeface="+mn-ea"/>
              <a:cs typeface="Calibri" panose="020F0502020204030204" pitchFamily="34" charset="0"/>
            </a:rPr>
            <a:t>Feedback</a:t>
          </a:r>
        </a:p>
        <a:p>
          <a:pPr>
            <a:lnSpc>
              <a:spcPct val="100000"/>
            </a:lnSpc>
            <a:spcAft>
              <a:spcPts val="0"/>
            </a:spcAft>
          </a:pPr>
          <a:r>
            <a:rPr lang="en-GB" sz="1400" kern="1200" dirty="0">
              <a:solidFill>
                <a:srgbClr val="313650"/>
              </a:solidFill>
              <a:latin typeface="Calibri" panose="020F0502020204030204" pitchFamily="34" charset="0"/>
              <a:ea typeface="+mn-ea"/>
              <a:cs typeface="Calibri" panose="020F0502020204030204" pitchFamily="34" charset="0"/>
            </a:rPr>
            <a:t>Students can address any gaps and misconceptions in their knowledge and skills with follow-up tasks to support.</a:t>
          </a:r>
        </a:p>
      </dgm:t>
    </dgm:pt>
    <dgm:pt modelId="{332E0F6C-BA52-4BA1-BA91-55DBE01B0267}" type="parTrans" cxnId="{FBA137F9-7A19-46B0-AADF-D5960F18728A}">
      <dgm:prSet/>
      <dgm:spPr/>
      <dgm:t>
        <a:bodyPr/>
        <a:lstStyle/>
        <a:p>
          <a:endParaRPr lang="en-GB"/>
        </a:p>
      </dgm:t>
    </dgm:pt>
    <dgm:pt modelId="{A9C69E27-B012-4A48-BB90-F389CF4BD5C1}" type="sibTrans" cxnId="{FBA137F9-7A19-46B0-AADF-D5960F18728A}">
      <dgm:prSet/>
      <dgm:spPr/>
      <dgm:t>
        <a:bodyPr/>
        <a:lstStyle/>
        <a:p>
          <a:endParaRPr lang="en-GB"/>
        </a:p>
      </dgm:t>
    </dgm:pt>
    <dgm:pt modelId="{9AA5B901-0534-489A-803D-58213AB3B404}" type="pres">
      <dgm:prSet presAssocID="{880D68C6-4258-4D92-88E5-8F6D188CCC16}" presName="linearFlow" presStyleCnt="0">
        <dgm:presLayoutVars>
          <dgm:dir/>
          <dgm:resizeHandles val="exact"/>
        </dgm:presLayoutVars>
      </dgm:prSet>
      <dgm:spPr/>
    </dgm:pt>
    <dgm:pt modelId="{4C864B1A-45F1-47D0-897B-91894CEE8C13}" type="pres">
      <dgm:prSet presAssocID="{2D528AC5-04FF-4C51-AE30-34A6CE0A7DA2}" presName="composite" presStyleCnt="0"/>
      <dgm:spPr/>
    </dgm:pt>
    <dgm:pt modelId="{2079CC9D-346B-41D9-AE8D-BA8A92D4748B}" type="pres">
      <dgm:prSet presAssocID="{2D528AC5-04FF-4C51-AE30-34A6CE0A7DA2}"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a:ext>
      </dgm:extLst>
    </dgm:pt>
    <dgm:pt modelId="{D0324DDC-3ADA-4C88-8B2D-96C7F127C0A5}" type="pres">
      <dgm:prSet presAssocID="{2D528AC5-04FF-4C51-AE30-34A6CE0A7DA2}" presName="txShp" presStyleLbl="node1" presStyleIdx="0" presStyleCnt="6">
        <dgm:presLayoutVars>
          <dgm:bulletEnabled val="1"/>
        </dgm:presLayoutVars>
      </dgm:prSet>
      <dgm:spPr/>
    </dgm:pt>
    <dgm:pt modelId="{4844155C-BF07-408C-BAB3-0746220DAD62}" type="pres">
      <dgm:prSet presAssocID="{A8D74F0C-B872-4AEB-8E95-6F43E0E03A05}" presName="spacing" presStyleCnt="0"/>
      <dgm:spPr/>
    </dgm:pt>
    <dgm:pt modelId="{0FFE65D0-5D65-429D-A9CB-57EADA32B478}" type="pres">
      <dgm:prSet presAssocID="{A49A8629-2ADA-4F7A-92E8-17667490DE73}" presName="composite" presStyleCnt="0"/>
      <dgm:spPr/>
    </dgm:pt>
    <dgm:pt modelId="{D7BB0A0F-32FF-45D7-971A-A5A1CFE82195}" type="pres">
      <dgm:prSet presAssocID="{A49A8629-2ADA-4F7A-92E8-17667490DE73}"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a:ext>
      </dgm:extLst>
    </dgm:pt>
    <dgm:pt modelId="{DCFEB3E7-0684-465E-BC3F-F7344B3469F4}" type="pres">
      <dgm:prSet presAssocID="{A49A8629-2ADA-4F7A-92E8-17667490DE73}" presName="txShp" presStyleLbl="node1" presStyleIdx="1" presStyleCnt="6">
        <dgm:presLayoutVars>
          <dgm:bulletEnabled val="1"/>
        </dgm:presLayoutVars>
      </dgm:prSet>
      <dgm:spPr/>
    </dgm:pt>
    <dgm:pt modelId="{23AF6F01-D7B7-4CDD-813F-B98DF2BBDEDD}" type="pres">
      <dgm:prSet presAssocID="{3B926DAB-A573-411F-98AE-95D91E187AD8}" presName="spacing" presStyleCnt="0"/>
      <dgm:spPr/>
    </dgm:pt>
    <dgm:pt modelId="{1FFB960B-E87A-4056-A6D9-D3DA9A35FAAE}" type="pres">
      <dgm:prSet presAssocID="{AAFAA310-9493-42DC-A2EC-30DDF478344C}" presName="composite" presStyleCnt="0"/>
      <dgm:spPr/>
    </dgm:pt>
    <dgm:pt modelId="{6552FFD7-67D9-4415-8CCC-7C857E3FC2EC}" type="pres">
      <dgm:prSet presAssocID="{AAFAA310-9493-42DC-A2EC-30DDF478344C}"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a:ext>
      </dgm:extLst>
    </dgm:pt>
    <dgm:pt modelId="{97266A64-87E5-4626-B913-A9CC6C153381}" type="pres">
      <dgm:prSet presAssocID="{AAFAA310-9493-42DC-A2EC-30DDF478344C}" presName="txShp" presStyleLbl="node1" presStyleIdx="2" presStyleCnt="6">
        <dgm:presLayoutVars>
          <dgm:bulletEnabled val="1"/>
        </dgm:presLayoutVars>
      </dgm:prSet>
      <dgm:spPr/>
    </dgm:pt>
    <dgm:pt modelId="{F7FE054C-92C0-4649-8ADE-04D70DB16049}" type="pres">
      <dgm:prSet presAssocID="{B0E631E4-7EE9-4C2D-A844-E52E466045D5}" presName="spacing" presStyleCnt="0"/>
      <dgm:spPr/>
    </dgm:pt>
    <dgm:pt modelId="{6189F9F6-DAD6-4488-A082-C1C4576792E9}" type="pres">
      <dgm:prSet presAssocID="{133B827E-F4DC-482A-B7C2-62073BABAD16}" presName="composite" presStyleCnt="0"/>
      <dgm:spPr/>
    </dgm:pt>
    <dgm:pt modelId="{840F6A7F-784D-43C9-AD72-3610B1E19946}" type="pres">
      <dgm:prSet presAssocID="{133B827E-F4DC-482A-B7C2-62073BABAD16}"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a:ext>
      </dgm:extLst>
    </dgm:pt>
    <dgm:pt modelId="{F6164A5B-AFB7-4F77-8020-0BC795761007}" type="pres">
      <dgm:prSet presAssocID="{133B827E-F4DC-482A-B7C2-62073BABAD16}" presName="txShp" presStyleLbl="node1" presStyleIdx="3" presStyleCnt="6">
        <dgm:presLayoutVars>
          <dgm:bulletEnabled val="1"/>
        </dgm:presLayoutVars>
      </dgm:prSet>
      <dgm:spPr/>
    </dgm:pt>
    <dgm:pt modelId="{ED256AF5-80BF-44AC-A55A-602DABFFE050}" type="pres">
      <dgm:prSet presAssocID="{81A6160E-1D21-41C4-95E8-B5409DABC089}" presName="spacing" presStyleCnt="0"/>
      <dgm:spPr/>
    </dgm:pt>
    <dgm:pt modelId="{2EFF31A8-4F5D-4840-AFB9-26C2EE903224}" type="pres">
      <dgm:prSet presAssocID="{94C8AEDB-11CA-4C34-92AC-4E20673EBFCF}" presName="composite" presStyleCnt="0"/>
      <dgm:spPr/>
    </dgm:pt>
    <dgm:pt modelId="{1A666356-5438-441E-A4CC-5CADA9990634}" type="pres">
      <dgm:prSet presAssocID="{94C8AEDB-11CA-4C34-92AC-4E20673EBFCF}"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a:ext>
      </dgm:extLst>
    </dgm:pt>
    <dgm:pt modelId="{AC5B6D1A-2853-4FF0-B616-D05741E3EDA6}" type="pres">
      <dgm:prSet presAssocID="{94C8AEDB-11CA-4C34-92AC-4E20673EBFCF}" presName="txShp" presStyleLbl="node1" presStyleIdx="4" presStyleCnt="6">
        <dgm:presLayoutVars>
          <dgm:bulletEnabled val="1"/>
        </dgm:presLayoutVars>
      </dgm:prSet>
      <dgm:spPr/>
    </dgm:pt>
    <dgm:pt modelId="{38E590F4-E68F-48D6-9802-4BF12E458E19}" type="pres">
      <dgm:prSet presAssocID="{AB0A0E7B-5D1E-46F3-A4A7-0BBE67CA9203}" presName="spacing" presStyleCnt="0"/>
      <dgm:spPr/>
    </dgm:pt>
    <dgm:pt modelId="{60BE8576-A54E-47D9-88C9-6F02C4A8A9BC}" type="pres">
      <dgm:prSet presAssocID="{7B9364FF-D1EC-4809-A5DD-79AF60E509B0}" presName="composite" presStyleCnt="0"/>
      <dgm:spPr/>
    </dgm:pt>
    <dgm:pt modelId="{34E90CE9-C36C-46CA-B570-A78518D6E71C}" type="pres">
      <dgm:prSet presAssocID="{7B9364FF-D1EC-4809-A5DD-79AF60E509B0}"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a:ext>
      </dgm:extLst>
    </dgm:pt>
    <dgm:pt modelId="{A8ABE2BC-BFAE-4F5A-A7C6-58E247C35A39}" type="pres">
      <dgm:prSet presAssocID="{7B9364FF-D1EC-4809-A5DD-79AF60E509B0}" presName="txShp" presStyleLbl="node1" presStyleIdx="5" presStyleCnt="6">
        <dgm:presLayoutVars>
          <dgm:bulletEnabled val="1"/>
        </dgm:presLayoutVars>
      </dgm:prSet>
      <dgm:spPr/>
    </dgm:pt>
  </dgm:ptLst>
  <dgm:cxnLst>
    <dgm:cxn modelId="{799E4237-E5CC-4308-8CBD-ACCB1E26E7C9}" srcId="{880D68C6-4258-4D92-88E5-8F6D188CCC16}" destId="{94C8AEDB-11CA-4C34-92AC-4E20673EBFCF}" srcOrd="4" destOrd="0" parTransId="{A160DEB9-22A9-4383-A2A0-792A39BA644F}" sibTransId="{AB0A0E7B-5D1E-46F3-A4A7-0BBE67CA9203}"/>
    <dgm:cxn modelId="{867CE05E-BF0B-4B57-937E-5BBF5D55670A}" type="presOf" srcId="{94C8AEDB-11CA-4C34-92AC-4E20673EBFCF}" destId="{AC5B6D1A-2853-4FF0-B616-D05741E3EDA6}" srcOrd="0" destOrd="0" presId="urn:microsoft.com/office/officeart/2005/8/layout/vList3"/>
    <dgm:cxn modelId="{F180EB64-6D3B-4C25-93AD-DE6E2E207A78}" type="presOf" srcId="{A49A8629-2ADA-4F7A-92E8-17667490DE73}" destId="{DCFEB3E7-0684-465E-BC3F-F7344B3469F4}" srcOrd="0" destOrd="0" presId="urn:microsoft.com/office/officeart/2005/8/layout/vList3"/>
    <dgm:cxn modelId="{5DD86765-61D6-470D-A659-0CB1F9E4A5D1}" type="presOf" srcId="{2D528AC5-04FF-4C51-AE30-34A6CE0A7DA2}" destId="{D0324DDC-3ADA-4C88-8B2D-96C7F127C0A5}" srcOrd="0" destOrd="0" presId="urn:microsoft.com/office/officeart/2005/8/layout/vList3"/>
    <dgm:cxn modelId="{052D196E-EE10-46BB-B4ED-CCFFAD4D1BC6}" type="presOf" srcId="{133B827E-F4DC-482A-B7C2-62073BABAD16}" destId="{F6164A5B-AFB7-4F77-8020-0BC795761007}" srcOrd="0" destOrd="0" presId="urn:microsoft.com/office/officeart/2005/8/layout/vList3"/>
    <dgm:cxn modelId="{62B15956-B807-4952-83E4-200449B2BF5E}" srcId="{880D68C6-4258-4D92-88E5-8F6D188CCC16}" destId="{133B827E-F4DC-482A-B7C2-62073BABAD16}" srcOrd="3" destOrd="0" parTransId="{C7B8C09A-F24D-4B17-A6BA-2D8FE64A186B}" sibTransId="{81A6160E-1D21-41C4-95E8-B5409DABC089}"/>
    <dgm:cxn modelId="{1931F659-5267-4C7F-A94C-B2EDD9E3D308}" srcId="{880D68C6-4258-4D92-88E5-8F6D188CCC16}" destId="{A49A8629-2ADA-4F7A-92E8-17667490DE73}" srcOrd="1" destOrd="0" parTransId="{44A448BD-100E-42CD-B2AC-E382F5362E17}" sibTransId="{3B926DAB-A573-411F-98AE-95D91E187AD8}"/>
    <dgm:cxn modelId="{ED60D0AD-C148-4AC5-A18B-14342DFF88A2}" type="presOf" srcId="{7B9364FF-D1EC-4809-A5DD-79AF60E509B0}" destId="{A8ABE2BC-BFAE-4F5A-A7C6-58E247C35A39}" srcOrd="0" destOrd="0" presId="urn:microsoft.com/office/officeart/2005/8/layout/vList3"/>
    <dgm:cxn modelId="{B5F7FEAE-3650-4CF8-B4A7-7B895B03C4A3}" type="presOf" srcId="{880D68C6-4258-4D92-88E5-8F6D188CCC16}" destId="{9AA5B901-0534-489A-803D-58213AB3B404}" srcOrd="0" destOrd="0" presId="urn:microsoft.com/office/officeart/2005/8/layout/vList3"/>
    <dgm:cxn modelId="{654391B3-5907-4E42-B02D-AA33F6DC0810}" type="presOf" srcId="{AAFAA310-9493-42DC-A2EC-30DDF478344C}" destId="{97266A64-87E5-4626-B913-A9CC6C153381}" srcOrd="0" destOrd="0" presId="urn:microsoft.com/office/officeart/2005/8/layout/vList3"/>
    <dgm:cxn modelId="{0E48A2CC-9F35-4072-9953-5B1A1EF08B08}" srcId="{880D68C6-4258-4D92-88E5-8F6D188CCC16}" destId="{2D528AC5-04FF-4C51-AE30-34A6CE0A7DA2}" srcOrd="0" destOrd="0" parTransId="{831C148C-6E9D-4B79-B5E5-A274E0FCCB82}" sibTransId="{A8D74F0C-B872-4AEB-8E95-6F43E0E03A05}"/>
    <dgm:cxn modelId="{BD9F4BEB-6387-4C14-A134-3ED405A8DAE6}" srcId="{880D68C6-4258-4D92-88E5-8F6D188CCC16}" destId="{AAFAA310-9493-42DC-A2EC-30DDF478344C}" srcOrd="2" destOrd="0" parTransId="{9AB40223-EB69-4012-AF9C-A7977813C9C6}" sibTransId="{B0E631E4-7EE9-4C2D-A844-E52E466045D5}"/>
    <dgm:cxn modelId="{FBA137F9-7A19-46B0-AADF-D5960F18728A}" srcId="{880D68C6-4258-4D92-88E5-8F6D188CCC16}" destId="{7B9364FF-D1EC-4809-A5DD-79AF60E509B0}" srcOrd="5" destOrd="0" parTransId="{332E0F6C-BA52-4BA1-BA91-55DBE01B0267}" sibTransId="{A9C69E27-B012-4A48-BB90-F389CF4BD5C1}"/>
    <dgm:cxn modelId="{F76425E1-A84A-469E-97AD-3DEF4712C62D}" type="presParOf" srcId="{9AA5B901-0534-489A-803D-58213AB3B404}" destId="{4C864B1A-45F1-47D0-897B-91894CEE8C13}" srcOrd="0" destOrd="0" presId="urn:microsoft.com/office/officeart/2005/8/layout/vList3"/>
    <dgm:cxn modelId="{52A2929A-55C1-42C4-903B-90250130F3D8}" type="presParOf" srcId="{4C864B1A-45F1-47D0-897B-91894CEE8C13}" destId="{2079CC9D-346B-41D9-AE8D-BA8A92D4748B}" srcOrd="0" destOrd="0" presId="urn:microsoft.com/office/officeart/2005/8/layout/vList3"/>
    <dgm:cxn modelId="{3041F64D-FCB2-47EB-A715-09A26ABF2E64}" type="presParOf" srcId="{4C864B1A-45F1-47D0-897B-91894CEE8C13}" destId="{D0324DDC-3ADA-4C88-8B2D-96C7F127C0A5}" srcOrd="1" destOrd="0" presId="urn:microsoft.com/office/officeart/2005/8/layout/vList3"/>
    <dgm:cxn modelId="{18ACCE2A-B0B4-45D9-824B-056FDA59D3F8}" type="presParOf" srcId="{9AA5B901-0534-489A-803D-58213AB3B404}" destId="{4844155C-BF07-408C-BAB3-0746220DAD62}" srcOrd="1" destOrd="0" presId="urn:microsoft.com/office/officeart/2005/8/layout/vList3"/>
    <dgm:cxn modelId="{212546ED-1BA2-4D94-9784-31D9E3DDC7C5}" type="presParOf" srcId="{9AA5B901-0534-489A-803D-58213AB3B404}" destId="{0FFE65D0-5D65-429D-A9CB-57EADA32B478}" srcOrd="2" destOrd="0" presId="urn:microsoft.com/office/officeart/2005/8/layout/vList3"/>
    <dgm:cxn modelId="{1AB1BFCD-4060-4BB2-AC9E-B2B52AFE5207}" type="presParOf" srcId="{0FFE65D0-5D65-429D-A9CB-57EADA32B478}" destId="{D7BB0A0F-32FF-45D7-971A-A5A1CFE82195}" srcOrd="0" destOrd="0" presId="urn:microsoft.com/office/officeart/2005/8/layout/vList3"/>
    <dgm:cxn modelId="{40B1AC4C-3B61-4DEA-B8A4-DADF56AF1B8C}" type="presParOf" srcId="{0FFE65D0-5D65-429D-A9CB-57EADA32B478}" destId="{DCFEB3E7-0684-465E-BC3F-F7344B3469F4}" srcOrd="1" destOrd="0" presId="urn:microsoft.com/office/officeart/2005/8/layout/vList3"/>
    <dgm:cxn modelId="{00490375-1674-400D-BA81-CB615A25674E}" type="presParOf" srcId="{9AA5B901-0534-489A-803D-58213AB3B404}" destId="{23AF6F01-D7B7-4CDD-813F-B98DF2BBDEDD}" srcOrd="3" destOrd="0" presId="urn:microsoft.com/office/officeart/2005/8/layout/vList3"/>
    <dgm:cxn modelId="{2AF8099C-7054-4C5E-8807-F3945ECE9C71}" type="presParOf" srcId="{9AA5B901-0534-489A-803D-58213AB3B404}" destId="{1FFB960B-E87A-4056-A6D9-D3DA9A35FAAE}" srcOrd="4" destOrd="0" presId="urn:microsoft.com/office/officeart/2005/8/layout/vList3"/>
    <dgm:cxn modelId="{8016DB31-A2E2-41E0-80F6-DE97C863EE57}" type="presParOf" srcId="{1FFB960B-E87A-4056-A6D9-D3DA9A35FAAE}" destId="{6552FFD7-67D9-4415-8CCC-7C857E3FC2EC}" srcOrd="0" destOrd="0" presId="urn:microsoft.com/office/officeart/2005/8/layout/vList3"/>
    <dgm:cxn modelId="{26826DF6-390C-4DCC-8E92-62D8A2A64D19}" type="presParOf" srcId="{1FFB960B-E87A-4056-A6D9-D3DA9A35FAAE}" destId="{97266A64-87E5-4626-B913-A9CC6C153381}" srcOrd="1" destOrd="0" presId="urn:microsoft.com/office/officeart/2005/8/layout/vList3"/>
    <dgm:cxn modelId="{07C1D17F-F5B4-4442-B3C1-98BE794AAF93}" type="presParOf" srcId="{9AA5B901-0534-489A-803D-58213AB3B404}" destId="{F7FE054C-92C0-4649-8ADE-04D70DB16049}" srcOrd="5" destOrd="0" presId="urn:microsoft.com/office/officeart/2005/8/layout/vList3"/>
    <dgm:cxn modelId="{74974200-1739-43A4-A1AA-B0851C9E051C}" type="presParOf" srcId="{9AA5B901-0534-489A-803D-58213AB3B404}" destId="{6189F9F6-DAD6-4488-A082-C1C4576792E9}" srcOrd="6" destOrd="0" presId="urn:microsoft.com/office/officeart/2005/8/layout/vList3"/>
    <dgm:cxn modelId="{C61ADC82-C665-448E-8E39-B03113D277A5}" type="presParOf" srcId="{6189F9F6-DAD6-4488-A082-C1C4576792E9}" destId="{840F6A7F-784D-43C9-AD72-3610B1E19946}" srcOrd="0" destOrd="0" presId="urn:microsoft.com/office/officeart/2005/8/layout/vList3"/>
    <dgm:cxn modelId="{F3B135F8-A2A2-4073-8590-61E4623E75C7}" type="presParOf" srcId="{6189F9F6-DAD6-4488-A082-C1C4576792E9}" destId="{F6164A5B-AFB7-4F77-8020-0BC795761007}" srcOrd="1" destOrd="0" presId="urn:microsoft.com/office/officeart/2005/8/layout/vList3"/>
    <dgm:cxn modelId="{81E511CB-F889-43EA-B0D6-52440266DBBA}" type="presParOf" srcId="{9AA5B901-0534-489A-803D-58213AB3B404}" destId="{ED256AF5-80BF-44AC-A55A-602DABFFE050}" srcOrd="7" destOrd="0" presId="urn:microsoft.com/office/officeart/2005/8/layout/vList3"/>
    <dgm:cxn modelId="{7B8CB605-33F5-4596-99A8-F618781A897B}" type="presParOf" srcId="{9AA5B901-0534-489A-803D-58213AB3B404}" destId="{2EFF31A8-4F5D-4840-AFB9-26C2EE903224}" srcOrd="8" destOrd="0" presId="urn:microsoft.com/office/officeart/2005/8/layout/vList3"/>
    <dgm:cxn modelId="{9E28FCE7-6693-4F41-89C2-950DC882CA26}" type="presParOf" srcId="{2EFF31A8-4F5D-4840-AFB9-26C2EE903224}" destId="{1A666356-5438-441E-A4CC-5CADA9990634}" srcOrd="0" destOrd="0" presId="urn:microsoft.com/office/officeart/2005/8/layout/vList3"/>
    <dgm:cxn modelId="{01B95347-352B-4531-B6D6-8EF4884592EB}" type="presParOf" srcId="{2EFF31A8-4F5D-4840-AFB9-26C2EE903224}" destId="{AC5B6D1A-2853-4FF0-B616-D05741E3EDA6}" srcOrd="1" destOrd="0" presId="urn:microsoft.com/office/officeart/2005/8/layout/vList3"/>
    <dgm:cxn modelId="{388C0ACC-7FB0-4027-8AD1-97CA633B44CA}" type="presParOf" srcId="{9AA5B901-0534-489A-803D-58213AB3B404}" destId="{38E590F4-E68F-48D6-9802-4BF12E458E19}" srcOrd="9" destOrd="0" presId="urn:microsoft.com/office/officeart/2005/8/layout/vList3"/>
    <dgm:cxn modelId="{D248E7A0-18ED-4D1A-8CCE-4564365A8489}" type="presParOf" srcId="{9AA5B901-0534-489A-803D-58213AB3B404}" destId="{60BE8576-A54E-47D9-88C9-6F02C4A8A9BC}" srcOrd="10" destOrd="0" presId="urn:microsoft.com/office/officeart/2005/8/layout/vList3"/>
    <dgm:cxn modelId="{C71B1128-DB65-4424-A84C-360A4ECBBC40}" type="presParOf" srcId="{60BE8576-A54E-47D9-88C9-6F02C4A8A9BC}" destId="{34E90CE9-C36C-46CA-B570-A78518D6E71C}" srcOrd="0" destOrd="0" presId="urn:microsoft.com/office/officeart/2005/8/layout/vList3"/>
    <dgm:cxn modelId="{D8EA95DD-6A20-4309-9E59-6155B9E7C0A3}" type="presParOf" srcId="{60BE8576-A54E-47D9-88C9-6F02C4A8A9BC}" destId="{A8ABE2BC-BFAE-4F5A-A7C6-58E247C35A3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24DDC-3ADA-4C88-8B2D-96C7F127C0A5}">
      <dsp:nvSpPr>
        <dsp:cNvPr id="0" name=""/>
        <dsp:cNvSpPr/>
      </dsp:nvSpPr>
      <dsp:spPr>
        <a:xfrm rot="10800000">
          <a:off x="1541603" y="3197"/>
          <a:ext cx="5378491" cy="74748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620" tIns="68580" rIns="128016" bIns="68580" numCol="1" spcCol="1270" anchor="ctr" anchorCtr="0">
          <a:noAutofit/>
        </a:bodyPr>
        <a:lstStyle/>
        <a:p>
          <a:pPr marL="0" lvl="0" indent="0" algn="ctr" defTabSz="800100">
            <a:lnSpc>
              <a:spcPct val="100000"/>
            </a:lnSpc>
            <a:spcBef>
              <a:spcPct val="0"/>
            </a:spcBef>
            <a:spcAft>
              <a:spcPts val="0"/>
            </a:spcAft>
            <a:buNone/>
          </a:pPr>
          <a:r>
            <a:rPr lang="en-GB" sz="1800" b="1" kern="1200" dirty="0">
              <a:solidFill>
                <a:schemeClr val="tx1"/>
              </a:solidFill>
              <a:latin typeface="Calibri" panose="020F0502020204030204" pitchFamily="34" charset="0"/>
              <a:cs typeface="Calibri" panose="020F0502020204030204" pitchFamily="34" charset="0"/>
            </a:rPr>
            <a:t>Challenge</a:t>
          </a:r>
        </a:p>
        <a:p>
          <a:pPr marL="0" lvl="0" indent="0" algn="ctr" defTabSz="800100">
            <a:lnSpc>
              <a:spcPct val="100000"/>
            </a:lnSpc>
            <a:spcBef>
              <a:spcPct val="0"/>
            </a:spcBef>
            <a:spcAft>
              <a:spcPts val="0"/>
            </a:spcAft>
            <a:buNone/>
          </a:pPr>
          <a:r>
            <a:rPr lang="en-GB" sz="1400" kern="1200" dirty="0">
              <a:solidFill>
                <a:schemeClr val="tx1"/>
              </a:solidFill>
              <a:latin typeface="Calibri" panose="020F0502020204030204" pitchFamily="34" charset="0"/>
              <a:cs typeface="Calibri" panose="020F0502020204030204" pitchFamily="34" charset="0"/>
            </a:rPr>
            <a:t>All students will be encouraged to ‘think hard’ and strive towards high academic aspirations.</a:t>
          </a:r>
        </a:p>
      </dsp:txBody>
      <dsp:txXfrm rot="10800000">
        <a:off x="1728474" y="3197"/>
        <a:ext cx="5191620" cy="747484"/>
      </dsp:txXfrm>
    </dsp:sp>
    <dsp:sp modelId="{2079CC9D-346B-41D9-AE8D-BA8A92D4748B}">
      <dsp:nvSpPr>
        <dsp:cNvPr id="0" name=""/>
        <dsp:cNvSpPr/>
      </dsp:nvSpPr>
      <dsp:spPr>
        <a:xfrm>
          <a:off x="1167861" y="3197"/>
          <a:ext cx="747484" cy="7474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EB3E7-0684-465E-BC3F-F7344B3469F4}">
      <dsp:nvSpPr>
        <dsp:cNvPr id="0" name=""/>
        <dsp:cNvSpPr/>
      </dsp:nvSpPr>
      <dsp:spPr>
        <a:xfrm rot="10800000">
          <a:off x="1541603" y="973811"/>
          <a:ext cx="5378491" cy="747484"/>
        </a:xfrm>
        <a:prstGeom prst="homePlate">
          <a:avLst/>
        </a:prstGeom>
        <a:solidFill>
          <a:schemeClr val="accent4">
            <a:hueOff val="2382861"/>
            <a:satOff val="15181"/>
            <a:lumOff val="-6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620" tIns="68580" rIns="128016" bIns="68580" numCol="1" spcCol="1270" anchor="ctr" anchorCtr="0">
          <a:noAutofit/>
        </a:bodyPr>
        <a:lstStyle/>
        <a:p>
          <a:pPr marL="0" lvl="0" indent="0" algn="ctr" defTabSz="800100">
            <a:lnSpc>
              <a:spcPct val="100000"/>
            </a:lnSpc>
            <a:spcBef>
              <a:spcPct val="0"/>
            </a:spcBef>
            <a:spcAft>
              <a:spcPts val="0"/>
            </a:spcAft>
            <a:buNone/>
          </a:pPr>
          <a:r>
            <a:rPr lang="en-GB" sz="1800" b="1" kern="1200" dirty="0">
              <a:solidFill>
                <a:srgbClr val="313650"/>
              </a:solidFill>
              <a:latin typeface="Calibri" panose="020F0502020204030204" pitchFamily="34" charset="0"/>
              <a:ea typeface="+mn-ea"/>
              <a:cs typeface="Calibri" panose="020F0502020204030204" pitchFamily="34" charset="0"/>
            </a:rPr>
            <a:t>Explanation</a:t>
          </a:r>
        </a:p>
        <a:p>
          <a:pPr marL="0" lvl="0" indent="0" algn="ctr" defTabSz="800100">
            <a:lnSpc>
              <a:spcPct val="100000"/>
            </a:lnSpc>
            <a:spcBef>
              <a:spcPct val="0"/>
            </a:spcBef>
            <a:spcAft>
              <a:spcPts val="0"/>
            </a:spcAft>
            <a:buNone/>
          </a:pPr>
          <a:r>
            <a:rPr lang="en-GB" sz="1400" kern="1200" dirty="0">
              <a:solidFill>
                <a:srgbClr val="313650"/>
              </a:solidFill>
              <a:latin typeface="Calibri" panose="020F0502020204030204" pitchFamily="34" charset="0"/>
              <a:ea typeface="+mn-ea"/>
              <a:cs typeface="Calibri" panose="020F0502020204030204" pitchFamily="34" charset="0"/>
            </a:rPr>
            <a:t>Clear explanations are essential for students to acquire and understand new knowledge.</a:t>
          </a:r>
        </a:p>
      </dsp:txBody>
      <dsp:txXfrm rot="10800000">
        <a:off x="1728474" y="973811"/>
        <a:ext cx="5191620" cy="747484"/>
      </dsp:txXfrm>
    </dsp:sp>
    <dsp:sp modelId="{D7BB0A0F-32FF-45D7-971A-A5A1CFE82195}">
      <dsp:nvSpPr>
        <dsp:cNvPr id="0" name=""/>
        <dsp:cNvSpPr/>
      </dsp:nvSpPr>
      <dsp:spPr>
        <a:xfrm>
          <a:off x="1167861" y="973811"/>
          <a:ext cx="747484" cy="74748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66A64-87E5-4626-B913-A9CC6C153381}">
      <dsp:nvSpPr>
        <dsp:cNvPr id="0" name=""/>
        <dsp:cNvSpPr/>
      </dsp:nvSpPr>
      <dsp:spPr>
        <a:xfrm rot="10800000">
          <a:off x="1541603" y="1944425"/>
          <a:ext cx="5378491" cy="747484"/>
        </a:xfrm>
        <a:prstGeom prst="homePlate">
          <a:avLst/>
        </a:prstGeom>
        <a:solidFill>
          <a:schemeClr val="accent4">
            <a:hueOff val="4765721"/>
            <a:satOff val="30361"/>
            <a:lumOff val="-13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620" tIns="68580" rIns="128016" bIns="68580" numCol="1" spcCol="1270" anchor="ctr" anchorCtr="0">
          <a:noAutofit/>
        </a:bodyPr>
        <a:lstStyle/>
        <a:p>
          <a:pPr marL="0" lvl="0" indent="0" algn="ctr" defTabSz="800100">
            <a:lnSpc>
              <a:spcPct val="100000"/>
            </a:lnSpc>
            <a:spcBef>
              <a:spcPct val="0"/>
            </a:spcBef>
            <a:spcAft>
              <a:spcPts val="0"/>
            </a:spcAft>
            <a:buNone/>
          </a:pPr>
          <a:r>
            <a:rPr lang="en-GB" sz="1800" b="1" kern="1200" dirty="0">
              <a:solidFill>
                <a:srgbClr val="313650"/>
              </a:solidFill>
              <a:latin typeface="Calibri" panose="020F0502020204030204" pitchFamily="34" charset="0"/>
              <a:ea typeface="+mn-ea"/>
              <a:cs typeface="Calibri" panose="020F0502020204030204" pitchFamily="34" charset="0"/>
            </a:rPr>
            <a:t>Modelling</a:t>
          </a:r>
        </a:p>
        <a:p>
          <a:pPr marL="0" lvl="0" indent="0" algn="ctr" defTabSz="800100">
            <a:lnSpc>
              <a:spcPct val="100000"/>
            </a:lnSpc>
            <a:spcBef>
              <a:spcPct val="0"/>
            </a:spcBef>
            <a:spcAft>
              <a:spcPts val="0"/>
            </a:spcAft>
            <a:buNone/>
          </a:pPr>
          <a:r>
            <a:rPr lang="en-GB" sz="1400" kern="1200" dirty="0">
              <a:solidFill>
                <a:srgbClr val="313650"/>
              </a:solidFill>
              <a:latin typeface="Calibri" panose="020F0502020204030204" pitchFamily="34" charset="0"/>
              <a:ea typeface="+mn-ea"/>
              <a:cs typeface="Calibri" panose="020F0502020204030204" pitchFamily="34" charset="0"/>
            </a:rPr>
            <a:t>Students are shown how to acquire new knowledge through concreate examples, exemplars and live modelling. </a:t>
          </a:r>
        </a:p>
      </dsp:txBody>
      <dsp:txXfrm rot="10800000">
        <a:off x="1728474" y="1944425"/>
        <a:ext cx="5191620" cy="747484"/>
      </dsp:txXfrm>
    </dsp:sp>
    <dsp:sp modelId="{6552FFD7-67D9-4415-8CCC-7C857E3FC2EC}">
      <dsp:nvSpPr>
        <dsp:cNvPr id="0" name=""/>
        <dsp:cNvSpPr/>
      </dsp:nvSpPr>
      <dsp:spPr>
        <a:xfrm>
          <a:off x="1167861" y="1944425"/>
          <a:ext cx="747484" cy="74748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164A5B-AFB7-4F77-8020-0BC795761007}">
      <dsp:nvSpPr>
        <dsp:cNvPr id="0" name=""/>
        <dsp:cNvSpPr/>
      </dsp:nvSpPr>
      <dsp:spPr>
        <a:xfrm rot="10800000">
          <a:off x="1541603" y="2915039"/>
          <a:ext cx="5378491" cy="747484"/>
        </a:xfrm>
        <a:prstGeom prst="homePlate">
          <a:avLst/>
        </a:prstGeom>
        <a:solidFill>
          <a:schemeClr val="accent4">
            <a:hueOff val="7148582"/>
            <a:satOff val="45542"/>
            <a:lumOff val="-19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620" tIns="68580" rIns="128016" bIns="68580" numCol="1" spcCol="1270" anchor="ctr" anchorCtr="0">
          <a:noAutofit/>
        </a:bodyPr>
        <a:lstStyle/>
        <a:p>
          <a:pPr marL="0" lvl="0" indent="0" algn="ctr" defTabSz="800100">
            <a:lnSpc>
              <a:spcPct val="100000"/>
            </a:lnSpc>
            <a:spcBef>
              <a:spcPct val="0"/>
            </a:spcBef>
            <a:spcAft>
              <a:spcPts val="0"/>
            </a:spcAft>
            <a:buNone/>
          </a:pPr>
          <a:r>
            <a:rPr lang="en-GB" sz="1800" b="1" kern="1200" dirty="0">
              <a:solidFill>
                <a:srgbClr val="313650"/>
              </a:solidFill>
              <a:latin typeface="Calibri" panose="020F0502020204030204" pitchFamily="34" charset="0"/>
              <a:ea typeface="+mn-ea"/>
              <a:cs typeface="Calibri" panose="020F0502020204030204" pitchFamily="34" charset="0"/>
            </a:rPr>
            <a:t>Questioning</a:t>
          </a:r>
        </a:p>
        <a:p>
          <a:pPr marL="0" lvl="0" indent="0" algn="ctr" defTabSz="800100">
            <a:lnSpc>
              <a:spcPct val="100000"/>
            </a:lnSpc>
            <a:spcBef>
              <a:spcPct val="0"/>
            </a:spcBef>
            <a:spcAft>
              <a:spcPts val="0"/>
            </a:spcAft>
            <a:buNone/>
          </a:pPr>
          <a:r>
            <a:rPr lang="en-GB" sz="1400" kern="1200" dirty="0">
              <a:solidFill>
                <a:srgbClr val="313650"/>
              </a:solidFill>
              <a:latin typeface="Calibri" panose="020F0502020204030204" pitchFamily="34" charset="0"/>
              <a:ea typeface="+mn-ea"/>
              <a:cs typeface="Calibri" panose="020F0502020204030204" pitchFamily="34" charset="0"/>
            </a:rPr>
            <a:t>Students demonstrate their understanding and are given time to think with greater breadth, depth and accuracy.</a:t>
          </a:r>
        </a:p>
      </dsp:txBody>
      <dsp:txXfrm rot="10800000">
        <a:off x="1728474" y="2915039"/>
        <a:ext cx="5191620" cy="747484"/>
      </dsp:txXfrm>
    </dsp:sp>
    <dsp:sp modelId="{840F6A7F-784D-43C9-AD72-3610B1E19946}">
      <dsp:nvSpPr>
        <dsp:cNvPr id="0" name=""/>
        <dsp:cNvSpPr/>
      </dsp:nvSpPr>
      <dsp:spPr>
        <a:xfrm>
          <a:off x="1167861" y="2915039"/>
          <a:ext cx="747484" cy="74748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B6D1A-2853-4FF0-B616-D05741E3EDA6}">
      <dsp:nvSpPr>
        <dsp:cNvPr id="0" name=""/>
        <dsp:cNvSpPr/>
      </dsp:nvSpPr>
      <dsp:spPr>
        <a:xfrm rot="10800000">
          <a:off x="1541603" y="3885653"/>
          <a:ext cx="5378491" cy="747484"/>
        </a:xfrm>
        <a:prstGeom prst="homePlate">
          <a:avLst/>
        </a:prstGeom>
        <a:solidFill>
          <a:schemeClr val="accent4">
            <a:hueOff val="9531443"/>
            <a:satOff val="60722"/>
            <a:lumOff val="-26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620" tIns="68580" rIns="128016" bIns="68580" numCol="1" spcCol="1270" anchor="ctr" anchorCtr="0">
          <a:noAutofit/>
        </a:bodyPr>
        <a:lstStyle/>
        <a:p>
          <a:pPr marL="0" lvl="0" indent="0" algn="ctr" defTabSz="800100">
            <a:lnSpc>
              <a:spcPct val="100000"/>
            </a:lnSpc>
            <a:spcBef>
              <a:spcPct val="0"/>
            </a:spcBef>
            <a:spcAft>
              <a:spcPts val="0"/>
            </a:spcAft>
            <a:buNone/>
          </a:pPr>
          <a:r>
            <a:rPr lang="en-GB" sz="1800" b="1" kern="1200" dirty="0">
              <a:solidFill>
                <a:srgbClr val="313650"/>
              </a:solidFill>
              <a:latin typeface="Calibri" panose="020F0502020204030204" pitchFamily="34" charset="0"/>
              <a:ea typeface="+mn-ea"/>
              <a:cs typeface="Calibri" panose="020F0502020204030204" pitchFamily="34" charset="0"/>
            </a:rPr>
            <a:t>Retrieval and Deliberate Practice</a:t>
          </a:r>
        </a:p>
        <a:p>
          <a:pPr marL="0" lvl="0" indent="0" algn="ctr" defTabSz="800100">
            <a:lnSpc>
              <a:spcPct val="100000"/>
            </a:lnSpc>
            <a:spcBef>
              <a:spcPct val="0"/>
            </a:spcBef>
            <a:spcAft>
              <a:spcPts val="0"/>
            </a:spcAft>
            <a:buNone/>
          </a:pPr>
          <a:r>
            <a:rPr lang="en-GB" sz="1400" kern="1200" dirty="0">
              <a:solidFill>
                <a:srgbClr val="313650"/>
              </a:solidFill>
              <a:latin typeface="Calibri" panose="020F0502020204030204" pitchFamily="34" charset="0"/>
              <a:ea typeface="+mn-ea"/>
              <a:cs typeface="Calibri" panose="020F0502020204030204" pitchFamily="34" charset="0"/>
            </a:rPr>
            <a:t>Students apply their knowledge and understanding to more complex tasks to prove they can apply their learning.</a:t>
          </a:r>
        </a:p>
      </dsp:txBody>
      <dsp:txXfrm rot="10800000">
        <a:off x="1728474" y="3885653"/>
        <a:ext cx="5191620" cy="747484"/>
      </dsp:txXfrm>
    </dsp:sp>
    <dsp:sp modelId="{1A666356-5438-441E-A4CC-5CADA9990634}">
      <dsp:nvSpPr>
        <dsp:cNvPr id="0" name=""/>
        <dsp:cNvSpPr/>
      </dsp:nvSpPr>
      <dsp:spPr>
        <a:xfrm>
          <a:off x="1167861" y="3885653"/>
          <a:ext cx="747484" cy="74748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ABE2BC-BFAE-4F5A-A7C6-58E247C35A39}">
      <dsp:nvSpPr>
        <dsp:cNvPr id="0" name=""/>
        <dsp:cNvSpPr/>
      </dsp:nvSpPr>
      <dsp:spPr>
        <a:xfrm rot="10800000">
          <a:off x="1541603" y="4856267"/>
          <a:ext cx="5378491" cy="747484"/>
        </a:xfrm>
        <a:prstGeom prst="homePlate">
          <a:avLst/>
        </a:prstGeom>
        <a:solidFill>
          <a:schemeClr val="accent4">
            <a:hueOff val="11914303"/>
            <a:satOff val="75903"/>
            <a:lumOff val="-3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9620" tIns="68580" rIns="128016" bIns="68580" numCol="1" spcCol="1270" anchor="ctr" anchorCtr="0">
          <a:noAutofit/>
        </a:bodyPr>
        <a:lstStyle/>
        <a:p>
          <a:pPr marL="0" lvl="0" indent="0" algn="ctr" defTabSz="800100">
            <a:lnSpc>
              <a:spcPct val="100000"/>
            </a:lnSpc>
            <a:spcBef>
              <a:spcPct val="0"/>
            </a:spcBef>
            <a:spcAft>
              <a:spcPts val="0"/>
            </a:spcAft>
            <a:buNone/>
          </a:pPr>
          <a:r>
            <a:rPr lang="en-GB" sz="1800" b="1" kern="1200" dirty="0">
              <a:solidFill>
                <a:srgbClr val="313650"/>
              </a:solidFill>
              <a:latin typeface="Calibri" panose="020F0502020204030204" pitchFamily="34" charset="0"/>
              <a:ea typeface="+mn-ea"/>
              <a:cs typeface="Calibri" panose="020F0502020204030204" pitchFamily="34" charset="0"/>
            </a:rPr>
            <a:t>Feedback</a:t>
          </a:r>
        </a:p>
        <a:p>
          <a:pPr marL="0" lvl="0" indent="0" algn="ctr" defTabSz="800100">
            <a:lnSpc>
              <a:spcPct val="100000"/>
            </a:lnSpc>
            <a:spcBef>
              <a:spcPct val="0"/>
            </a:spcBef>
            <a:spcAft>
              <a:spcPts val="0"/>
            </a:spcAft>
            <a:buNone/>
          </a:pPr>
          <a:r>
            <a:rPr lang="en-GB" sz="1400" kern="1200" dirty="0">
              <a:solidFill>
                <a:srgbClr val="313650"/>
              </a:solidFill>
              <a:latin typeface="Calibri" panose="020F0502020204030204" pitchFamily="34" charset="0"/>
              <a:ea typeface="+mn-ea"/>
              <a:cs typeface="Calibri" panose="020F0502020204030204" pitchFamily="34" charset="0"/>
            </a:rPr>
            <a:t>Students can address any gaps and misconceptions in their knowledge and skills with follow-up tasks to support.</a:t>
          </a:r>
        </a:p>
      </dsp:txBody>
      <dsp:txXfrm rot="10800000">
        <a:off x="1728474" y="4856267"/>
        <a:ext cx="5191620" cy="747484"/>
      </dsp:txXfrm>
    </dsp:sp>
    <dsp:sp modelId="{34E90CE9-C36C-46CA-B570-A78518D6E71C}">
      <dsp:nvSpPr>
        <dsp:cNvPr id="0" name=""/>
        <dsp:cNvSpPr/>
      </dsp:nvSpPr>
      <dsp:spPr>
        <a:xfrm>
          <a:off x="1167861" y="4856267"/>
          <a:ext cx="747484" cy="747484"/>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CBEF15-C752-491B-BC63-7008A4E5F0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3E4987BB-7EEA-4E2F-9228-848C016B0F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8AE7740-C44D-428E-86FA-D8E7E2072F48}" type="datetime1">
              <a:rPr lang="en-GB" smtClean="0"/>
              <a:t>06/10/2020</a:t>
            </a:fld>
            <a:endParaRPr lang="en-GB" dirty="0"/>
          </a:p>
        </p:txBody>
      </p:sp>
      <p:sp>
        <p:nvSpPr>
          <p:cNvPr id="4" name="Footer Placeholder 3">
            <a:extLst>
              <a:ext uri="{FF2B5EF4-FFF2-40B4-BE49-F238E27FC236}">
                <a16:creationId xmlns:a16="http://schemas.microsoft.com/office/drawing/2014/main" id="{37B723BF-48D1-419D-BAFD-C5899BE3C5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84BF3D9-AC7E-49FC-8DF3-6723155766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F1A929E-EA25-42CD-8945-F59A16B96731}" type="slidenum">
              <a:rPr lang="en-GB" smtClean="0"/>
              <a:t>‹#›</a:t>
            </a:fld>
            <a:endParaRPr lang="en-GB"/>
          </a:p>
        </p:txBody>
      </p:sp>
    </p:spTree>
    <p:extLst>
      <p:ext uri="{BB962C8B-B14F-4D97-AF65-F5344CB8AC3E}">
        <p14:creationId xmlns:p14="http://schemas.microsoft.com/office/powerpoint/2010/main" val="4359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92479-F248-45F6-A8CC-EE62A2103820}" type="datetime1">
              <a:rPr lang="en-GB" smtClean="0"/>
              <a:pPr/>
              <a:t>06/10/2020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44652E4-5120-44D6-918A-894636DEFCBD}" type="slidenum">
              <a:rPr lang="en-GB" noProof="0" smtClean="0"/>
              <a:t>‹#›</a:t>
            </a:fld>
            <a:endParaRPr lang="en-GB" noProof="0"/>
          </a:p>
        </p:txBody>
      </p:sp>
    </p:spTree>
    <p:extLst>
      <p:ext uri="{BB962C8B-B14F-4D97-AF65-F5344CB8AC3E}">
        <p14:creationId xmlns:p14="http://schemas.microsoft.com/office/powerpoint/2010/main" val="347346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MRO</a:t>
            </a:r>
          </a:p>
        </p:txBody>
      </p:sp>
      <p:sp>
        <p:nvSpPr>
          <p:cNvPr id="4" name="Slide Number Placeholder 3"/>
          <p:cNvSpPr>
            <a:spLocks noGrp="1"/>
          </p:cNvSpPr>
          <p:nvPr>
            <p:ph type="sldNum" sz="quarter" idx="5"/>
          </p:nvPr>
        </p:nvSpPr>
        <p:spPr/>
        <p:txBody>
          <a:bodyPr rtlCol="0"/>
          <a:lstStyle/>
          <a:p>
            <a:pPr rtl="0"/>
            <a:fld id="{944652E4-5120-44D6-918A-894636DEFCBD}" type="slidenum">
              <a:rPr lang="en-GB" smtClean="0"/>
              <a:t>1</a:t>
            </a:fld>
            <a:endParaRPr lang="en-GB" dirty="0"/>
          </a:p>
        </p:txBody>
      </p:sp>
    </p:spTree>
    <p:extLst>
      <p:ext uri="{BB962C8B-B14F-4D97-AF65-F5344CB8AC3E}">
        <p14:creationId xmlns:p14="http://schemas.microsoft.com/office/powerpoint/2010/main" val="6021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944652E4-5120-44D6-918A-894636DEFCBD}" type="slidenum">
              <a:rPr lang="en-GB" noProof="0" smtClean="0"/>
              <a:t>12</a:t>
            </a:fld>
            <a:endParaRPr lang="en-GB" noProof="0"/>
          </a:p>
        </p:txBody>
      </p:sp>
    </p:spTree>
    <p:extLst>
      <p:ext uri="{BB962C8B-B14F-4D97-AF65-F5344CB8AC3E}">
        <p14:creationId xmlns:p14="http://schemas.microsoft.com/office/powerpoint/2010/main" val="258246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MRO</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44652E4-5120-44D6-918A-894636DEFC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18</a:t>
            </a:fld>
            <a:endParaRPr lang="en-US" dirty="0"/>
          </a:p>
        </p:txBody>
      </p:sp>
    </p:spTree>
    <p:extLst>
      <p:ext uri="{BB962C8B-B14F-4D97-AF65-F5344CB8AC3E}">
        <p14:creationId xmlns:p14="http://schemas.microsoft.com/office/powerpoint/2010/main" val="173941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20</a:t>
            </a:fld>
            <a:endParaRPr lang="en-US" dirty="0"/>
          </a:p>
        </p:txBody>
      </p:sp>
    </p:spTree>
    <p:extLst>
      <p:ext uri="{BB962C8B-B14F-4D97-AF65-F5344CB8AC3E}">
        <p14:creationId xmlns:p14="http://schemas.microsoft.com/office/powerpoint/2010/main" val="68137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21</a:t>
            </a:fld>
            <a:endParaRPr lang="en-US" dirty="0"/>
          </a:p>
        </p:txBody>
      </p:sp>
    </p:spTree>
    <p:extLst>
      <p:ext uri="{BB962C8B-B14F-4D97-AF65-F5344CB8AC3E}">
        <p14:creationId xmlns:p14="http://schemas.microsoft.com/office/powerpoint/2010/main" val="152439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MRO</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44652E4-5120-44D6-918A-894636DEFC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6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23</a:t>
            </a:fld>
            <a:endParaRPr lang="en-US" dirty="0"/>
          </a:p>
        </p:txBody>
      </p:sp>
    </p:spTree>
    <p:extLst>
      <p:ext uri="{BB962C8B-B14F-4D97-AF65-F5344CB8AC3E}">
        <p14:creationId xmlns:p14="http://schemas.microsoft.com/office/powerpoint/2010/main" val="3710384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MRO</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44652E4-5120-44D6-918A-894636DEFC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00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25</a:t>
            </a:fld>
            <a:endParaRPr lang="en-US" dirty="0"/>
          </a:p>
        </p:txBody>
      </p:sp>
    </p:spTree>
    <p:extLst>
      <p:ext uri="{BB962C8B-B14F-4D97-AF65-F5344CB8AC3E}">
        <p14:creationId xmlns:p14="http://schemas.microsoft.com/office/powerpoint/2010/main" val="409053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26</a:t>
            </a:fld>
            <a:endParaRPr lang="en-US" dirty="0"/>
          </a:p>
        </p:txBody>
      </p:sp>
    </p:spTree>
    <p:extLst>
      <p:ext uri="{BB962C8B-B14F-4D97-AF65-F5344CB8AC3E}">
        <p14:creationId xmlns:p14="http://schemas.microsoft.com/office/powerpoint/2010/main" val="67378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2</a:t>
            </a:fld>
            <a:endParaRPr lang="en-US" dirty="0"/>
          </a:p>
        </p:txBody>
      </p:sp>
    </p:spTree>
    <p:extLst>
      <p:ext uri="{BB962C8B-B14F-4D97-AF65-F5344CB8AC3E}">
        <p14:creationId xmlns:p14="http://schemas.microsoft.com/office/powerpoint/2010/main" val="306392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3</a:t>
            </a:fld>
            <a:endParaRPr lang="en-US" dirty="0"/>
          </a:p>
        </p:txBody>
      </p:sp>
    </p:spTree>
    <p:extLst>
      <p:ext uri="{BB962C8B-B14F-4D97-AF65-F5344CB8AC3E}">
        <p14:creationId xmlns:p14="http://schemas.microsoft.com/office/powerpoint/2010/main" val="68520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944652E4-5120-44D6-918A-894636DEFCBD}" type="slidenum">
              <a:rPr lang="en-GB" noProof="0" smtClean="0"/>
              <a:t>4</a:t>
            </a:fld>
            <a:endParaRPr lang="en-GB" noProof="0"/>
          </a:p>
        </p:txBody>
      </p:sp>
    </p:spTree>
    <p:extLst>
      <p:ext uri="{BB962C8B-B14F-4D97-AF65-F5344CB8AC3E}">
        <p14:creationId xmlns:p14="http://schemas.microsoft.com/office/powerpoint/2010/main" val="40396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944652E4-5120-44D6-918A-894636DEFCBD}" type="slidenum">
              <a:rPr lang="en-GB" noProof="0" smtClean="0"/>
              <a:t>5</a:t>
            </a:fld>
            <a:endParaRPr lang="en-GB" noProof="0"/>
          </a:p>
        </p:txBody>
      </p:sp>
    </p:spTree>
    <p:extLst>
      <p:ext uri="{BB962C8B-B14F-4D97-AF65-F5344CB8AC3E}">
        <p14:creationId xmlns:p14="http://schemas.microsoft.com/office/powerpoint/2010/main" val="334404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6</a:t>
            </a:fld>
            <a:endParaRPr lang="en-US" dirty="0"/>
          </a:p>
        </p:txBody>
      </p:sp>
    </p:spTree>
    <p:extLst>
      <p:ext uri="{BB962C8B-B14F-4D97-AF65-F5344CB8AC3E}">
        <p14:creationId xmlns:p14="http://schemas.microsoft.com/office/powerpoint/2010/main" val="32431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MRO</a:t>
            </a:r>
          </a:p>
        </p:txBody>
      </p:sp>
      <p:sp>
        <p:nvSpPr>
          <p:cNvPr id="4" name="Slide Number Placeholder 3"/>
          <p:cNvSpPr>
            <a:spLocks noGrp="1"/>
          </p:cNvSpPr>
          <p:nvPr>
            <p:ph type="sldNum" sz="quarter" idx="5"/>
          </p:nvPr>
        </p:nvSpPr>
        <p:spPr/>
        <p:txBody>
          <a:bodyPr/>
          <a:lstStyle/>
          <a:p>
            <a:pPr rtl="0"/>
            <a:fld id="{944652E4-5120-44D6-918A-894636DEFCBD}" type="slidenum">
              <a:rPr lang="en-GB" noProof="0" smtClean="0"/>
              <a:t>7</a:t>
            </a:fld>
            <a:endParaRPr lang="en-GB" noProof="0" dirty="0"/>
          </a:p>
        </p:txBody>
      </p:sp>
    </p:spTree>
    <p:extLst>
      <p:ext uri="{BB962C8B-B14F-4D97-AF65-F5344CB8AC3E}">
        <p14:creationId xmlns:p14="http://schemas.microsoft.com/office/powerpoint/2010/main" val="297137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MRO</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44652E4-5120-44D6-918A-894636DEFC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6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kumimoji="1" lang="en-US" altLang="ja-JP" dirty="0"/>
              <a:t>MRO</a:t>
            </a:r>
          </a:p>
        </p:txBody>
      </p:sp>
      <p:sp>
        <p:nvSpPr>
          <p:cNvPr id="4" name="Slide Number Placeholder 3"/>
          <p:cNvSpPr>
            <a:spLocks noGrp="1"/>
          </p:cNvSpPr>
          <p:nvPr>
            <p:ph type="sldNum" sz="quarter" idx="10"/>
          </p:nvPr>
        </p:nvSpPr>
        <p:spPr/>
        <p:txBody>
          <a:bodyPr rtlCol="0"/>
          <a:lstStyle/>
          <a:p>
            <a:pPr rtl="0"/>
            <a:fld id="{F902B0B5-DA08-41E6-82B4-5DB01D0697AF}" type="slidenum">
              <a:rPr lang="en-US" smtClean="0"/>
              <a:t>9</a:t>
            </a:fld>
            <a:endParaRPr lang="en-US" dirty="0"/>
          </a:p>
        </p:txBody>
      </p:sp>
    </p:spTree>
    <p:extLst>
      <p:ext uri="{BB962C8B-B14F-4D97-AF65-F5344CB8AC3E}">
        <p14:creationId xmlns:p14="http://schemas.microsoft.com/office/powerpoint/2010/main" val="398198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A6FE-9F56-40E5-BBA6-0B630FE22BED}"/>
              </a:ext>
            </a:extLst>
          </p:cNvPr>
          <p:cNvSpPr>
            <a:spLocks noGrp="1"/>
          </p:cNvSpPr>
          <p:nvPr>
            <p:ph type="ctrTitle"/>
          </p:nvPr>
        </p:nvSpPr>
        <p:spPr>
          <a:xfrm>
            <a:off x="771582" y="560991"/>
            <a:ext cx="10762332" cy="1004057"/>
          </a:xfrm>
        </p:spPr>
        <p:txBody>
          <a:bodyPr rtlCol="0" anchor="b">
            <a:normAutofit/>
          </a:bodyPr>
          <a:lstStyle>
            <a:lvl1pPr algn="l">
              <a:defRPr sz="500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86F1E879-9DF7-4DA7-85AC-CB56A8C099B9}"/>
              </a:ext>
            </a:extLst>
          </p:cNvPr>
          <p:cNvSpPr>
            <a:spLocks noGrp="1"/>
          </p:cNvSpPr>
          <p:nvPr>
            <p:ph type="subTitle" idx="1"/>
          </p:nvPr>
        </p:nvSpPr>
        <p:spPr>
          <a:xfrm>
            <a:off x="771582" y="1810870"/>
            <a:ext cx="10631706" cy="471667"/>
          </a:xfrm>
        </p:spPr>
        <p:txBody>
          <a:bodyPr rtlCol="0"/>
          <a:lstStyle>
            <a:lvl1pPr marL="0" indent="0" algn="l">
              <a:buNone/>
              <a:defRPr sz="2400">
                <a:solidFill>
                  <a:srgbClr val="3136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Date Placeholder 3">
            <a:extLst>
              <a:ext uri="{FF2B5EF4-FFF2-40B4-BE49-F238E27FC236}">
                <a16:creationId xmlns:a16="http://schemas.microsoft.com/office/drawing/2014/main" id="{486006BC-654D-4398-BB52-44965C9C13A3}"/>
              </a:ext>
            </a:extLst>
          </p:cNvPr>
          <p:cNvSpPr>
            <a:spLocks noGrp="1"/>
          </p:cNvSpPr>
          <p:nvPr>
            <p:ph type="dt" sz="half" idx="10"/>
          </p:nvPr>
        </p:nvSpPr>
        <p:spPr>
          <a:xfrm>
            <a:off x="8873231" y="5942541"/>
            <a:ext cx="2743200" cy="153135"/>
          </a:xfrm>
        </p:spPr>
        <p:txBody>
          <a:bodyPr rtlCol="0"/>
          <a:lstStyle>
            <a:lvl1pPr>
              <a:defRPr>
                <a:solidFill>
                  <a:srgbClr val="4C1959"/>
                </a:solidFill>
              </a:defRPr>
            </a:lvl1pPr>
          </a:lstStyle>
          <a:p>
            <a:fld id="{1E9A8A5B-129C-409B-BD6D-AA8DFEDA8E00}" type="datetime1">
              <a:rPr lang="en-GB" smtClean="0"/>
              <a:pPr/>
              <a:t>06/10/2020</a:t>
            </a:fld>
            <a:endParaRPr lang="en-GB" dirty="0"/>
          </a:p>
        </p:txBody>
      </p:sp>
      <p:sp>
        <p:nvSpPr>
          <p:cNvPr id="5" name="Footer Placeholder 4">
            <a:extLst>
              <a:ext uri="{FF2B5EF4-FFF2-40B4-BE49-F238E27FC236}">
                <a16:creationId xmlns:a16="http://schemas.microsoft.com/office/drawing/2014/main" id="{88D33390-B4DE-4B11-A7FB-79925DE8D791}"/>
              </a:ext>
            </a:extLst>
          </p:cNvPr>
          <p:cNvSpPr>
            <a:spLocks noGrp="1"/>
          </p:cNvSpPr>
          <p:nvPr>
            <p:ph type="ftr" sz="quarter" idx="11"/>
          </p:nvPr>
        </p:nvSpPr>
        <p:spPr/>
        <p:txBody>
          <a:bodyPr rtlCol="0"/>
          <a:lstStyle>
            <a:lvl1pPr>
              <a:defRPr>
                <a:solidFill>
                  <a:srgbClr val="4C1959"/>
                </a:solidFill>
              </a:defRPr>
            </a:lvl1pPr>
          </a:lstStyle>
          <a:p>
            <a:pPr rtl="0"/>
            <a:endParaRPr lang="en-GB" noProof="0"/>
          </a:p>
        </p:txBody>
      </p:sp>
      <p:sp>
        <p:nvSpPr>
          <p:cNvPr id="6" name="Slide Number Placeholder 5">
            <a:extLst>
              <a:ext uri="{FF2B5EF4-FFF2-40B4-BE49-F238E27FC236}">
                <a16:creationId xmlns:a16="http://schemas.microsoft.com/office/drawing/2014/main" id="{73173001-7276-491C-9F48-01FA5E7196FC}"/>
              </a:ext>
            </a:extLst>
          </p:cNvPr>
          <p:cNvSpPr>
            <a:spLocks noGrp="1"/>
          </p:cNvSpPr>
          <p:nvPr>
            <p:ph type="sldNum" sz="quarter" idx="12"/>
          </p:nvPr>
        </p:nvSpPr>
        <p:spPr/>
        <p:txBody>
          <a:bodyPr rtlCol="0"/>
          <a:lstStyle>
            <a:lvl1pPr>
              <a:defRPr>
                <a:solidFill>
                  <a:srgbClr val="4C1959"/>
                </a:solidFill>
              </a:defRPr>
            </a:lvl1pPr>
          </a:lstStyle>
          <a:p>
            <a:pPr rtl="0"/>
            <a:fld id="{AF24F759-2890-4717-B1AF-E04CADEEA4E9}" type="slidenum">
              <a:rPr lang="en-GB" noProof="0" smtClean="0"/>
              <a:pPr/>
              <a:t>‹#›</a:t>
            </a:fld>
            <a:endParaRPr lang="en-GB" noProof="0"/>
          </a:p>
        </p:txBody>
      </p:sp>
      <p:cxnSp>
        <p:nvCxnSpPr>
          <p:cNvPr id="10" name="Straight Connector 9">
            <a:extLst>
              <a:ext uri="{FF2B5EF4-FFF2-40B4-BE49-F238E27FC236}">
                <a16:creationId xmlns:a16="http://schemas.microsoft.com/office/drawing/2014/main" id="{271986FB-BF6D-4B98-ACDD-AD2C255FA969}"/>
              </a:ext>
            </a:extLst>
          </p:cNvPr>
          <p:cNvCxnSpPr/>
          <p:nvPr userDrawn="1"/>
        </p:nvCxnSpPr>
        <p:spPr>
          <a:xfrm>
            <a:off x="930604" y="1640756"/>
            <a:ext cx="3739896"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ED13A07-F0A8-43F7-B682-245A3F0AE53C}"/>
              </a:ext>
            </a:extLst>
          </p:cNvPr>
          <p:cNvCxnSpPr>
            <a:cxnSpLocks/>
          </p:cNvCxnSpPr>
          <p:nvPr userDrawn="1"/>
        </p:nvCxnSpPr>
        <p:spPr>
          <a:xfrm>
            <a:off x="506061" y="3437723"/>
            <a:ext cx="11220501"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5626E3A0-4546-4CF6-A4F2-DEF7D1CD1FF9}"/>
              </a:ext>
            </a:extLst>
          </p:cNvPr>
          <p:cNvSpPr/>
          <p:nvPr userDrawn="1"/>
        </p:nvSpPr>
        <p:spPr>
          <a:xfrm>
            <a:off x="1425686"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0" name="Oval 119">
            <a:extLst>
              <a:ext uri="{FF2B5EF4-FFF2-40B4-BE49-F238E27FC236}">
                <a16:creationId xmlns:a16="http://schemas.microsoft.com/office/drawing/2014/main" id="{7E2518BE-4FE7-462F-896E-F7A1045CBC7F}"/>
              </a:ext>
            </a:extLst>
          </p:cNvPr>
          <p:cNvSpPr/>
          <p:nvPr userDrawn="1"/>
        </p:nvSpPr>
        <p:spPr>
          <a:xfrm>
            <a:off x="9485991"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1" name="Oval 120">
            <a:extLst>
              <a:ext uri="{FF2B5EF4-FFF2-40B4-BE49-F238E27FC236}">
                <a16:creationId xmlns:a16="http://schemas.microsoft.com/office/drawing/2014/main" id="{D13B079D-42A1-4B9D-A7F1-282A0DD6008D}"/>
              </a:ext>
            </a:extLst>
          </p:cNvPr>
          <p:cNvSpPr/>
          <p:nvPr userDrawn="1"/>
        </p:nvSpPr>
        <p:spPr>
          <a:xfrm>
            <a:off x="3447869"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2" name="Oval 121">
            <a:extLst>
              <a:ext uri="{FF2B5EF4-FFF2-40B4-BE49-F238E27FC236}">
                <a16:creationId xmlns:a16="http://schemas.microsoft.com/office/drawing/2014/main" id="{5265D1BF-A6B7-4058-A96A-F0F1C76D8517}"/>
              </a:ext>
            </a:extLst>
          </p:cNvPr>
          <p:cNvSpPr/>
          <p:nvPr userDrawn="1"/>
        </p:nvSpPr>
        <p:spPr>
          <a:xfrm>
            <a:off x="5460576"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3" name="Oval 122">
            <a:extLst>
              <a:ext uri="{FF2B5EF4-FFF2-40B4-BE49-F238E27FC236}">
                <a16:creationId xmlns:a16="http://schemas.microsoft.com/office/drawing/2014/main" id="{0A1987E3-E256-4CF7-9FE6-0446D4E40179}"/>
              </a:ext>
            </a:extLst>
          </p:cNvPr>
          <p:cNvSpPr/>
          <p:nvPr userDrawn="1"/>
        </p:nvSpPr>
        <p:spPr>
          <a:xfrm>
            <a:off x="7473283"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5" name="Text Placeholder 45">
            <a:extLst>
              <a:ext uri="{FF2B5EF4-FFF2-40B4-BE49-F238E27FC236}">
                <a16:creationId xmlns:a16="http://schemas.microsoft.com/office/drawing/2014/main" id="{62F3EA0C-FA8C-40D1-9BE6-30DACB1AB543}"/>
              </a:ext>
            </a:extLst>
          </p:cNvPr>
          <p:cNvSpPr>
            <a:spLocks noGrp="1"/>
          </p:cNvSpPr>
          <p:nvPr>
            <p:ph type="body" sz="quarter" idx="16" hasCustomPrompt="1"/>
          </p:nvPr>
        </p:nvSpPr>
        <p:spPr>
          <a:xfrm>
            <a:off x="1426622" y="3121173"/>
            <a:ext cx="1260000" cy="593725"/>
          </a:xfrm>
        </p:spPr>
        <p:txBody>
          <a:bodyPr rtlCol="0" anchor="b" anchorCtr="0"/>
          <a:lstStyle>
            <a:lvl1pPr marL="0" indent="0" algn="ctr">
              <a:buNone/>
              <a:defRPr lang="ru-RU" sz="3000" b="1" i="0" kern="1200" dirty="0">
                <a:solidFill>
                  <a:schemeClr val="accent4"/>
                </a:solidFill>
                <a:latin typeface="+mj-lt"/>
                <a:ea typeface="+mn-ea"/>
                <a:cs typeface="+mn-cs"/>
              </a:defRPr>
            </a:lvl1pPr>
          </a:lstStyle>
          <a:p>
            <a:pPr lvl="0" rtl="0"/>
            <a:r>
              <a:rPr lang="en-GB" noProof="0"/>
              <a:t>20XX</a:t>
            </a:r>
          </a:p>
        </p:txBody>
      </p:sp>
      <p:sp>
        <p:nvSpPr>
          <p:cNvPr id="126" name="Text Placeholder 47">
            <a:extLst>
              <a:ext uri="{FF2B5EF4-FFF2-40B4-BE49-F238E27FC236}">
                <a16:creationId xmlns:a16="http://schemas.microsoft.com/office/drawing/2014/main" id="{B62F6384-D912-4754-AC82-81F6ED586BA4}"/>
              </a:ext>
            </a:extLst>
          </p:cNvPr>
          <p:cNvSpPr>
            <a:spLocks noGrp="1"/>
          </p:cNvSpPr>
          <p:nvPr>
            <p:ph type="body" sz="quarter" idx="17" hasCustomPrompt="1"/>
          </p:nvPr>
        </p:nvSpPr>
        <p:spPr>
          <a:xfrm>
            <a:off x="1426622" y="3587675"/>
            <a:ext cx="1260000" cy="243215"/>
          </a:xfrm>
        </p:spPr>
        <p:txBody>
          <a:bodyPr rtlCol="0">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rtl="0"/>
            <a:r>
              <a:rPr lang="en-GB" noProof="0"/>
              <a:t>Month</a:t>
            </a:r>
          </a:p>
        </p:txBody>
      </p:sp>
      <p:sp>
        <p:nvSpPr>
          <p:cNvPr id="127" name="Text Placeholder 45">
            <a:extLst>
              <a:ext uri="{FF2B5EF4-FFF2-40B4-BE49-F238E27FC236}">
                <a16:creationId xmlns:a16="http://schemas.microsoft.com/office/drawing/2014/main" id="{E4557023-E1DB-4099-92BE-5DD6EDC0A55F}"/>
              </a:ext>
            </a:extLst>
          </p:cNvPr>
          <p:cNvSpPr>
            <a:spLocks noGrp="1"/>
          </p:cNvSpPr>
          <p:nvPr>
            <p:ph type="body" sz="quarter" idx="18" hasCustomPrompt="1"/>
          </p:nvPr>
        </p:nvSpPr>
        <p:spPr>
          <a:xfrm>
            <a:off x="9486927" y="3121173"/>
            <a:ext cx="1260000" cy="593725"/>
          </a:xfrm>
        </p:spPr>
        <p:txBody>
          <a:bodyPr rtlCol="0" anchor="b" anchorCtr="0"/>
          <a:lstStyle>
            <a:lvl1pPr marL="0" indent="0" algn="ctr">
              <a:buNone/>
              <a:defRPr lang="ru-RU" sz="3000" b="1" i="0" kern="1200" dirty="0">
                <a:solidFill>
                  <a:schemeClr val="accent4"/>
                </a:solidFill>
                <a:latin typeface="+mj-lt"/>
                <a:ea typeface="+mn-ea"/>
                <a:cs typeface="+mn-cs"/>
              </a:defRPr>
            </a:lvl1pPr>
          </a:lstStyle>
          <a:p>
            <a:pPr lvl="0" rtl="0"/>
            <a:r>
              <a:rPr lang="en-GB" noProof="0"/>
              <a:t>20XX</a:t>
            </a:r>
          </a:p>
        </p:txBody>
      </p:sp>
      <p:sp>
        <p:nvSpPr>
          <p:cNvPr id="128" name="Text Placeholder 47">
            <a:extLst>
              <a:ext uri="{FF2B5EF4-FFF2-40B4-BE49-F238E27FC236}">
                <a16:creationId xmlns:a16="http://schemas.microsoft.com/office/drawing/2014/main" id="{1394A278-B5EB-4D0C-B858-6C4854D605A4}"/>
              </a:ext>
            </a:extLst>
          </p:cNvPr>
          <p:cNvSpPr>
            <a:spLocks noGrp="1"/>
          </p:cNvSpPr>
          <p:nvPr>
            <p:ph type="body" sz="quarter" idx="19" hasCustomPrompt="1"/>
          </p:nvPr>
        </p:nvSpPr>
        <p:spPr>
          <a:xfrm>
            <a:off x="9486927" y="3587675"/>
            <a:ext cx="1260000" cy="243215"/>
          </a:xfrm>
        </p:spPr>
        <p:txBody>
          <a:bodyPr rtlCol="0">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rtl="0"/>
            <a:r>
              <a:rPr lang="en-GB" noProof="0"/>
              <a:t>Month</a:t>
            </a:r>
          </a:p>
        </p:txBody>
      </p:sp>
      <p:sp>
        <p:nvSpPr>
          <p:cNvPr id="129" name="Text Placeholder 45">
            <a:extLst>
              <a:ext uri="{FF2B5EF4-FFF2-40B4-BE49-F238E27FC236}">
                <a16:creationId xmlns:a16="http://schemas.microsoft.com/office/drawing/2014/main" id="{9A0EBBF7-4D6F-4416-9A72-43656E408A50}"/>
              </a:ext>
            </a:extLst>
          </p:cNvPr>
          <p:cNvSpPr>
            <a:spLocks noGrp="1"/>
          </p:cNvSpPr>
          <p:nvPr>
            <p:ph type="body" sz="quarter" idx="20" hasCustomPrompt="1"/>
          </p:nvPr>
        </p:nvSpPr>
        <p:spPr>
          <a:xfrm>
            <a:off x="3441698" y="3121173"/>
            <a:ext cx="1260000" cy="593725"/>
          </a:xfrm>
        </p:spPr>
        <p:txBody>
          <a:bodyPr rtlCol="0" anchor="b" anchorCtr="0"/>
          <a:lstStyle>
            <a:lvl1pPr marL="0" indent="0" algn="ctr">
              <a:buNone/>
              <a:defRPr lang="ru-RU" sz="3000" b="1" i="0" kern="1200" dirty="0">
                <a:solidFill>
                  <a:schemeClr val="accent4"/>
                </a:solidFill>
                <a:latin typeface="+mj-lt"/>
                <a:ea typeface="+mn-ea"/>
                <a:cs typeface="+mn-cs"/>
              </a:defRPr>
            </a:lvl1pPr>
          </a:lstStyle>
          <a:p>
            <a:pPr lvl="0" rtl="0"/>
            <a:r>
              <a:rPr lang="en-GB" noProof="0"/>
              <a:t>20XX</a:t>
            </a:r>
          </a:p>
        </p:txBody>
      </p:sp>
      <p:sp>
        <p:nvSpPr>
          <p:cNvPr id="130" name="Text Placeholder 47">
            <a:extLst>
              <a:ext uri="{FF2B5EF4-FFF2-40B4-BE49-F238E27FC236}">
                <a16:creationId xmlns:a16="http://schemas.microsoft.com/office/drawing/2014/main" id="{E1D2E97C-7283-4D56-B845-31416A53E337}"/>
              </a:ext>
            </a:extLst>
          </p:cNvPr>
          <p:cNvSpPr>
            <a:spLocks noGrp="1"/>
          </p:cNvSpPr>
          <p:nvPr>
            <p:ph type="body" sz="quarter" idx="21" hasCustomPrompt="1"/>
          </p:nvPr>
        </p:nvSpPr>
        <p:spPr>
          <a:xfrm>
            <a:off x="3441698" y="3587675"/>
            <a:ext cx="1260000" cy="243215"/>
          </a:xfrm>
        </p:spPr>
        <p:txBody>
          <a:bodyPr rtlCol="0">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rtl="0"/>
            <a:r>
              <a:rPr lang="en-GB" noProof="0"/>
              <a:t>Month</a:t>
            </a:r>
          </a:p>
        </p:txBody>
      </p:sp>
      <p:sp>
        <p:nvSpPr>
          <p:cNvPr id="131" name="Text Placeholder 45">
            <a:extLst>
              <a:ext uri="{FF2B5EF4-FFF2-40B4-BE49-F238E27FC236}">
                <a16:creationId xmlns:a16="http://schemas.microsoft.com/office/drawing/2014/main" id="{C7FAD635-CC52-4D35-948F-3C282B8B1DCB}"/>
              </a:ext>
            </a:extLst>
          </p:cNvPr>
          <p:cNvSpPr>
            <a:spLocks noGrp="1"/>
          </p:cNvSpPr>
          <p:nvPr>
            <p:ph type="body" sz="quarter" idx="22" hasCustomPrompt="1"/>
          </p:nvPr>
        </p:nvSpPr>
        <p:spPr>
          <a:xfrm>
            <a:off x="5456774" y="3121173"/>
            <a:ext cx="1260000" cy="593725"/>
          </a:xfrm>
        </p:spPr>
        <p:txBody>
          <a:bodyPr rtlCol="0" anchor="b" anchorCtr="0"/>
          <a:lstStyle>
            <a:lvl1pPr marL="0" indent="0" algn="ctr">
              <a:buNone/>
              <a:defRPr lang="ru-RU" sz="3000" b="1" i="0" kern="1200" dirty="0">
                <a:solidFill>
                  <a:schemeClr val="accent4"/>
                </a:solidFill>
                <a:latin typeface="+mj-lt"/>
                <a:ea typeface="+mn-ea"/>
                <a:cs typeface="+mn-cs"/>
              </a:defRPr>
            </a:lvl1pPr>
          </a:lstStyle>
          <a:p>
            <a:pPr lvl="0" rtl="0"/>
            <a:r>
              <a:rPr lang="en-GB" noProof="0"/>
              <a:t>20XX</a:t>
            </a:r>
          </a:p>
        </p:txBody>
      </p:sp>
      <p:sp>
        <p:nvSpPr>
          <p:cNvPr id="132" name="Text Placeholder 47">
            <a:extLst>
              <a:ext uri="{FF2B5EF4-FFF2-40B4-BE49-F238E27FC236}">
                <a16:creationId xmlns:a16="http://schemas.microsoft.com/office/drawing/2014/main" id="{03B8B604-1193-4627-A082-F0D9A6054224}"/>
              </a:ext>
            </a:extLst>
          </p:cNvPr>
          <p:cNvSpPr>
            <a:spLocks noGrp="1"/>
          </p:cNvSpPr>
          <p:nvPr>
            <p:ph type="body" sz="quarter" idx="23" hasCustomPrompt="1"/>
          </p:nvPr>
        </p:nvSpPr>
        <p:spPr>
          <a:xfrm>
            <a:off x="5456774" y="3587675"/>
            <a:ext cx="1260000" cy="243215"/>
          </a:xfrm>
        </p:spPr>
        <p:txBody>
          <a:bodyPr rtlCol="0">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rtl="0"/>
            <a:r>
              <a:rPr lang="en-GB" noProof="0"/>
              <a:t>Month</a:t>
            </a:r>
          </a:p>
        </p:txBody>
      </p:sp>
      <p:sp>
        <p:nvSpPr>
          <p:cNvPr id="133" name="Text Placeholder 45">
            <a:extLst>
              <a:ext uri="{FF2B5EF4-FFF2-40B4-BE49-F238E27FC236}">
                <a16:creationId xmlns:a16="http://schemas.microsoft.com/office/drawing/2014/main" id="{BCD8CA83-EDAF-4BB0-B4B2-ACB5B3FABA59}"/>
              </a:ext>
            </a:extLst>
          </p:cNvPr>
          <p:cNvSpPr>
            <a:spLocks noGrp="1"/>
          </p:cNvSpPr>
          <p:nvPr>
            <p:ph type="body" sz="quarter" idx="24" hasCustomPrompt="1"/>
          </p:nvPr>
        </p:nvSpPr>
        <p:spPr>
          <a:xfrm>
            <a:off x="7471850" y="3121173"/>
            <a:ext cx="1260000" cy="593725"/>
          </a:xfrm>
        </p:spPr>
        <p:txBody>
          <a:bodyPr rtlCol="0" anchor="b" anchorCtr="0"/>
          <a:lstStyle>
            <a:lvl1pPr marL="0" indent="0" algn="ctr">
              <a:buNone/>
              <a:defRPr lang="ru-RU" sz="3000" b="1" i="0" kern="1200" dirty="0">
                <a:solidFill>
                  <a:schemeClr val="accent4"/>
                </a:solidFill>
                <a:latin typeface="+mj-lt"/>
                <a:ea typeface="+mn-ea"/>
                <a:cs typeface="+mn-cs"/>
              </a:defRPr>
            </a:lvl1pPr>
          </a:lstStyle>
          <a:p>
            <a:pPr lvl="0" rtl="0"/>
            <a:r>
              <a:rPr lang="en-GB" noProof="0"/>
              <a:t>20XX</a:t>
            </a:r>
          </a:p>
        </p:txBody>
      </p:sp>
      <p:sp>
        <p:nvSpPr>
          <p:cNvPr id="134" name="Text Placeholder 47">
            <a:extLst>
              <a:ext uri="{FF2B5EF4-FFF2-40B4-BE49-F238E27FC236}">
                <a16:creationId xmlns:a16="http://schemas.microsoft.com/office/drawing/2014/main" id="{9E430891-2780-4B5A-85BC-72B884479039}"/>
              </a:ext>
            </a:extLst>
          </p:cNvPr>
          <p:cNvSpPr>
            <a:spLocks noGrp="1"/>
          </p:cNvSpPr>
          <p:nvPr>
            <p:ph type="body" sz="quarter" idx="25" hasCustomPrompt="1"/>
          </p:nvPr>
        </p:nvSpPr>
        <p:spPr>
          <a:xfrm>
            <a:off x="7471850" y="3587675"/>
            <a:ext cx="1260000" cy="243215"/>
          </a:xfrm>
        </p:spPr>
        <p:txBody>
          <a:bodyPr rtlCol="0">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rtl="0"/>
            <a:r>
              <a:rPr lang="en-GB" noProof="0"/>
              <a:t>Month</a:t>
            </a:r>
          </a:p>
        </p:txBody>
      </p:sp>
      <p:cxnSp>
        <p:nvCxnSpPr>
          <p:cNvPr id="135" name="Straight Connector 134">
            <a:extLst>
              <a:ext uri="{FF2B5EF4-FFF2-40B4-BE49-F238E27FC236}">
                <a16:creationId xmlns:a16="http://schemas.microsoft.com/office/drawing/2014/main" id="{AA3E97EF-FE6B-480C-959B-7280D4585FF1}"/>
              </a:ext>
            </a:extLst>
          </p:cNvPr>
          <p:cNvCxnSpPr/>
          <p:nvPr userDrawn="1"/>
        </p:nvCxnSpPr>
        <p:spPr>
          <a:xfrm>
            <a:off x="1327206" y="4723438"/>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3B62EE-A564-46ED-B447-638921DB62E8}"/>
              </a:ext>
            </a:extLst>
          </p:cNvPr>
          <p:cNvCxnSpPr/>
          <p:nvPr userDrawn="1"/>
        </p:nvCxnSpPr>
        <p:spPr>
          <a:xfrm>
            <a:off x="9389110"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D3A1797-7173-43F0-96BB-5B2509B07D40}"/>
              </a:ext>
            </a:extLst>
          </p:cNvPr>
          <p:cNvCxnSpPr/>
          <p:nvPr userDrawn="1"/>
        </p:nvCxnSpPr>
        <p:spPr>
          <a:xfrm>
            <a:off x="3342682"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F57D6FD-153E-4271-A26B-6B7B47B56BC4}"/>
              </a:ext>
            </a:extLst>
          </p:cNvPr>
          <p:cNvCxnSpPr/>
          <p:nvPr userDrawn="1"/>
        </p:nvCxnSpPr>
        <p:spPr>
          <a:xfrm>
            <a:off x="5358158"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ECBFAE-DE37-481F-AC90-D235D81CA640}"/>
              </a:ext>
            </a:extLst>
          </p:cNvPr>
          <p:cNvCxnSpPr/>
          <p:nvPr userDrawn="1"/>
        </p:nvCxnSpPr>
        <p:spPr>
          <a:xfrm>
            <a:off x="7373634" y="4719186"/>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9" name="Picture Placeholder 60">
            <a:extLst>
              <a:ext uri="{FF2B5EF4-FFF2-40B4-BE49-F238E27FC236}">
                <a16:creationId xmlns:a16="http://schemas.microsoft.com/office/drawing/2014/main" id="{AC1E6DBA-4961-406D-AC16-A1FBE347F6BD}"/>
              </a:ext>
            </a:extLst>
          </p:cNvPr>
          <p:cNvSpPr>
            <a:spLocks noGrp="1"/>
          </p:cNvSpPr>
          <p:nvPr>
            <p:ph type="pic" sz="quarter" idx="26"/>
          </p:nvPr>
        </p:nvSpPr>
        <p:spPr>
          <a:xfrm>
            <a:off x="10564650" y="869401"/>
            <a:ext cx="969264" cy="969264"/>
          </a:xfrm>
          <a:prstGeom prst="ellipse">
            <a:avLst/>
          </a:prstGeom>
        </p:spPr>
        <p:txBody>
          <a:bodyPr rtlCol="0" anchor="ctr" anchorCtr="0">
            <a:noAutofit/>
          </a:bodyPr>
          <a:lstStyle>
            <a:lvl1pPr marL="0" indent="0" algn="ctr">
              <a:buNone/>
              <a:defRPr sz="1200"/>
            </a:lvl1pPr>
          </a:lstStyle>
          <a:p>
            <a:pPr rtl="0"/>
            <a:r>
              <a:rPr lang="en-US" noProof="0"/>
              <a:t>Click icon to add picture</a:t>
            </a:r>
            <a:endParaRPr lang="en-GB" noProof="0"/>
          </a:p>
        </p:txBody>
      </p:sp>
      <p:sp>
        <p:nvSpPr>
          <p:cNvPr id="152" name="Text Placeholder 150">
            <a:extLst>
              <a:ext uri="{FF2B5EF4-FFF2-40B4-BE49-F238E27FC236}">
                <a16:creationId xmlns:a16="http://schemas.microsoft.com/office/drawing/2014/main" id="{AF955F46-550D-4FBD-949A-CAB1780A818A}"/>
              </a:ext>
            </a:extLst>
          </p:cNvPr>
          <p:cNvSpPr>
            <a:spLocks noGrp="1"/>
          </p:cNvSpPr>
          <p:nvPr>
            <p:ph type="body" sz="quarter" idx="27" hasCustomPrompt="1"/>
          </p:nvPr>
        </p:nvSpPr>
        <p:spPr>
          <a:xfrm>
            <a:off x="1221726" y="4789893"/>
            <a:ext cx="1674000" cy="1151441"/>
          </a:xfrm>
        </p:spPr>
        <p:txBody>
          <a:bodyPr rtlCol="0"/>
          <a:lstStyle>
            <a:lvl1pPr marL="0" indent="0" algn="ctr">
              <a:buNone/>
              <a:defRPr/>
            </a:lvl1pPr>
          </a:lstStyle>
          <a:p>
            <a:pPr lvl="0" rtl="0"/>
            <a:r>
              <a:rPr lang="en-GB" noProof="0"/>
              <a:t>Edit Master text styles</a:t>
            </a:r>
          </a:p>
        </p:txBody>
      </p:sp>
      <p:sp>
        <p:nvSpPr>
          <p:cNvPr id="155" name="Text Placeholder 153">
            <a:extLst>
              <a:ext uri="{FF2B5EF4-FFF2-40B4-BE49-F238E27FC236}">
                <a16:creationId xmlns:a16="http://schemas.microsoft.com/office/drawing/2014/main" id="{7EA772E2-9F56-4EFF-9C41-27E673E90510}"/>
              </a:ext>
            </a:extLst>
          </p:cNvPr>
          <p:cNvSpPr>
            <a:spLocks noGrp="1"/>
          </p:cNvSpPr>
          <p:nvPr>
            <p:ph type="body" sz="quarter" idx="28" hasCustomPrompt="1"/>
          </p:nvPr>
        </p:nvSpPr>
        <p:spPr>
          <a:xfrm>
            <a:off x="1148994" y="4174899"/>
            <a:ext cx="1800000" cy="581767"/>
          </a:xfrm>
        </p:spPr>
        <p:txBody>
          <a:bodyPr rtlCol="0">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rtl="0"/>
            <a:r>
              <a:rPr lang="en-GB" noProof="0"/>
              <a:t>Step 1</a:t>
            </a:r>
          </a:p>
        </p:txBody>
      </p:sp>
      <p:sp>
        <p:nvSpPr>
          <p:cNvPr id="156" name="Text Placeholder 150">
            <a:extLst>
              <a:ext uri="{FF2B5EF4-FFF2-40B4-BE49-F238E27FC236}">
                <a16:creationId xmlns:a16="http://schemas.microsoft.com/office/drawing/2014/main" id="{9E3D3168-A898-4150-AF7E-862B31691E1B}"/>
              </a:ext>
            </a:extLst>
          </p:cNvPr>
          <p:cNvSpPr>
            <a:spLocks noGrp="1"/>
          </p:cNvSpPr>
          <p:nvPr>
            <p:ph type="body" sz="quarter" idx="29" hasCustomPrompt="1"/>
          </p:nvPr>
        </p:nvSpPr>
        <p:spPr>
          <a:xfrm>
            <a:off x="9285235" y="4789893"/>
            <a:ext cx="1674000" cy="1151441"/>
          </a:xfrm>
        </p:spPr>
        <p:txBody>
          <a:bodyPr rtlCol="0"/>
          <a:lstStyle>
            <a:lvl1pPr marL="0" indent="0" algn="ctr">
              <a:buNone/>
              <a:defRPr/>
            </a:lvl1pPr>
          </a:lstStyle>
          <a:p>
            <a:pPr lvl="0" rtl="0"/>
            <a:r>
              <a:rPr lang="en-GB" noProof="0"/>
              <a:t>Edit Master text styles</a:t>
            </a:r>
          </a:p>
        </p:txBody>
      </p:sp>
      <p:sp>
        <p:nvSpPr>
          <p:cNvPr id="157" name="Text Placeholder 153">
            <a:extLst>
              <a:ext uri="{FF2B5EF4-FFF2-40B4-BE49-F238E27FC236}">
                <a16:creationId xmlns:a16="http://schemas.microsoft.com/office/drawing/2014/main" id="{BA9C2567-2AF9-4A73-8B7C-5B63B5C2B633}"/>
              </a:ext>
            </a:extLst>
          </p:cNvPr>
          <p:cNvSpPr>
            <a:spLocks noGrp="1"/>
          </p:cNvSpPr>
          <p:nvPr>
            <p:ph type="body" sz="quarter" idx="30" hasCustomPrompt="1"/>
          </p:nvPr>
        </p:nvSpPr>
        <p:spPr>
          <a:xfrm>
            <a:off x="9217698" y="4174899"/>
            <a:ext cx="1800000" cy="581767"/>
          </a:xfrm>
        </p:spPr>
        <p:txBody>
          <a:bodyPr rtlCol="0">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rtl="0"/>
            <a:r>
              <a:rPr lang="en-GB" noProof="0"/>
              <a:t>Step 5</a:t>
            </a:r>
          </a:p>
        </p:txBody>
      </p:sp>
      <p:sp>
        <p:nvSpPr>
          <p:cNvPr id="158" name="Text Placeholder 150">
            <a:extLst>
              <a:ext uri="{FF2B5EF4-FFF2-40B4-BE49-F238E27FC236}">
                <a16:creationId xmlns:a16="http://schemas.microsoft.com/office/drawing/2014/main" id="{DA2B3D14-3067-45E6-9BBE-133B7365D723}"/>
              </a:ext>
            </a:extLst>
          </p:cNvPr>
          <p:cNvSpPr>
            <a:spLocks noGrp="1"/>
          </p:cNvSpPr>
          <p:nvPr>
            <p:ph type="body" sz="quarter" idx="31" hasCustomPrompt="1"/>
          </p:nvPr>
        </p:nvSpPr>
        <p:spPr>
          <a:xfrm>
            <a:off x="3237603" y="4789893"/>
            <a:ext cx="1674000" cy="1151441"/>
          </a:xfrm>
        </p:spPr>
        <p:txBody>
          <a:bodyPr rtlCol="0"/>
          <a:lstStyle>
            <a:lvl1pPr marL="0" indent="0" algn="ctr">
              <a:buNone/>
              <a:defRPr/>
            </a:lvl1pPr>
          </a:lstStyle>
          <a:p>
            <a:pPr lvl="0" rtl="0"/>
            <a:r>
              <a:rPr lang="en-GB" noProof="0"/>
              <a:t>Edit Master text styles</a:t>
            </a:r>
          </a:p>
        </p:txBody>
      </p:sp>
      <p:sp>
        <p:nvSpPr>
          <p:cNvPr id="159" name="Text Placeholder 153">
            <a:extLst>
              <a:ext uri="{FF2B5EF4-FFF2-40B4-BE49-F238E27FC236}">
                <a16:creationId xmlns:a16="http://schemas.microsoft.com/office/drawing/2014/main" id="{AD3DE571-16BA-4C29-B339-2DE7A54C1158}"/>
              </a:ext>
            </a:extLst>
          </p:cNvPr>
          <p:cNvSpPr>
            <a:spLocks noGrp="1"/>
          </p:cNvSpPr>
          <p:nvPr>
            <p:ph type="body" sz="quarter" idx="32" hasCustomPrompt="1"/>
          </p:nvPr>
        </p:nvSpPr>
        <p:spPr>
          <a:xfrm>
            <a:off x="3166170" y="4174899"/>
            <a:ext cx="1800000" cy="581767"/>
          </a:xfrm>
        </p:spPr>
        <p:txBody>
          <a:bodyPr rtlCol="0">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rtl="0"/>
            <a:r>
              <a:rPr lang="en-GB" noProof="0"/>
              <a:t>Step 2</a:t>
            </a:r>
          </a:p>
        </p:txBody>
      </p:sp>
      <p:sp>
        <p:nvSpPr>
          <p:cNvPr id="160" name="Text Placeholder 150">
            <a:extLst>
              <a:ext uri="{FF2B5EF4-FFF2-40B4-BE49-F238E27FC236}">
                <a16:creationId xmlns:a16="http://schemas.microsoft.com/office/drawing/2014/main" id="{D9FE4127-9BA3-4B00-9BBC-67A05E58DA7C}"/>
              </a:ext>
            </a:extLst>
          </p:cNvPr>
          <p:cNvSpPr>
            <a:spLocks noGrp="1"/>
          </p:cNvSpPr>
          <p:nvPr>
            <p:ph type="body" sz="quarter" idx="33" hasCustomPrompt="1"/>
          </p:nvPr>
        </p:nvSpPr>
        <p:spPr>
          <a:xfrm>
            <a:off x="5253480" y="4789893"/>
            <a:ext cx="1674000" cy="1151441"/>
          </a:xfrm>
        </p:spPr>
        <p:txBody>
          <a:bodyPr rtlCol="0"/>
          <a:lstStyle>
            <a:lvl1pPr marL="0" indent="0" algn="ctr">
              <a:buNone/>
              <a:defRPr/>
            </a:lvl1pPr>
          </a:lstStyle>
          <a:p>
            <a:pPr lvl="0" rtl="0"/>
            <a:r>
              <a:rPr lang="en-GB" noProof="0"/>
              <a:t>Edit Master text styles</a:t>
            </a:r>
          </a:p>
        </p:txBody>
      </p:sp>
      <p:sp>
        <p:nvSpPr>
          <p:cNvPr id="161" name="Text Placeholder 153">
            <a:extLst>
              <a:ext uri="{FF2B5EF4-FFF2-40B4-BE49-F238E27FC236}">
                <a16:creationId xmlns:a16="http://schemas.microsoft.com/office/drawing/2014/main" id="{88D6F3B6-2D7F-49D3-96A4-AA7B23F2A64A}"/>
              </a:ext>
            </a:extLst>
          </p:cNvPr>
          <p:cNvSpPr>
            <a:spLocks noGrp="1"/>
          </p:cNvSpPr>
          <p:nvPr>
            <p:ph type="body" sz="quarter" idx="34" hasCustomPrompt="1"/>
          </p:nvPr>
        </p:nvSpPr>
        <p:spPr>
          <a:xfrm>
            <a:off x="5183346" y="4174899"/>
            <a:ext cx="1800000" cy="581767"/>
          </a:xfrm>
        </p:spPr>
        <p:txBody>
          <a:bodyPr rtlCol="0">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rtl="0"/>
            <a:r>
              <a:rPr lang="en-GB" noProof="0"/>
              <a:t>Step 3</a:t>
            </a:r>
          </a:p>
        </p:txBody>
      </p:sp>
      <p:sp>
        <p:nvSpPr>
          <p:cNvPr id="162" name="Text Placeholder 150">
            <a:extLst>
              <a:ext uri="{FF2B5EF4-FFF2-40B4-BE49-F238E27FC236}">
                <a16:creationId xmlns:a16="http://schemas.microsoft.com/office/drawing/2014/main" id="{E6DF83B4-F73A-46B0-BC1D-074BF03B3B8D}"/>
              </a:ext>
            </a:extLst>
          </p:cNvPr>
          <p:cNvSpPr>
            <a:spLocks noGrp="1"/>
          </p:cNvSpPr>
          <p:nvPr>
            <p:ph type="body" sz="quarter" idx="35" hasCustomPrompt="1"/>
          </p:nvPr>
        </p:nvSpPr>
        <p:spPr>
          <a:xfrm>
            <a:off x="7269357" y="4789893"/>
            <a:ext cx="1674000" cy="1151441"/>
          </a:xfrm>
        </p:spPr>
        <p:txBody>
          <a:bodyPr rtlCol="0"/>
          <a:lstStyle>
            <a:lvl1pPr marL="0" indent="0" algn="ctr">
              <a:buNone/>
              <a:defRPr/>
            </a:lvl1pPr>
          </a:lstStyle>
          <a:p>
            <a:pPr lvl="0" rtl="0"/>
            <a:r>
              <a:rPr lang="en-GB" noProof="0"/>
              <a:t>Edit Master text styles</a:t>
            </a:r>
          </a:p>
        </p:txBody>
      </p:sp>
      <p:sp>
        <p:nvSpPr>
          <p:cNvPr id="163" name="Text Placeholder 153">
            <a:extLst>
              <a:ext uri="{FF2B5EF4-FFF2-40B4-BE49-F238E27FC236}">
                <a16:creationId xmlns:a16="http://schemas.microsoft.com/office/drawing/2014/main" id="{45821A5A-E756-4A87-B0C8-A23317B4EFF3}"/>
              </a:ext>
            </a:extLst>
          </p:cNvPr>
          <p:cNvSpPr>
            <a:spLocks noGrp="1"/>
          </p:cNvSpPr>
          <p:nvPr>
            <p:ph type="body" sz="quarter" idx="36" hasCustomPrompt="1"/>
          </p:nvPr>
        </p:nvSpPr>
        <p:spPr>
          <a:xfrm>
            <a:off x="7200522" y="4174899"/>
            <a:ext cx="1800000" cy="581767"/>
          </a:xfrm>
        </p:spPr>
        <p:txBody>
          <a:bodyPr rtlCol="0">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rtl="0"/>
            <a:r>
              <a:rPr lang="en-GB" noProof="0"/>
              <a:t>Step 4</a:t>
            </a:r>
          </a:p>
        </p:txBody>
      </p:sp>
    </p:spTree>
    <p:extLst>
      <p:ext uri="{BB962C8B-B14F-4D97-AF65-F5344CB8AC3E}">
        <p14:creationId xmlns:p14="http://schemas.microsoft.com/office/powerpoint/2010/main" val="116601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rtlCol="0" anchor="b"/>
          <a:lstStyle>
            <a:lvl1pPr>
              <a:defRPr sz="3106"/>
            </a:lvl1pPr>
          </a:lstStyle>
          <a:p>
            <a:pPr rtl="0"/>
            <a:r>
              <a:rPr lang="en-US" noProof="0"/>
              <a:t>Click to edit Master title style</a:t>
            </a:r>
            <a:endParaRPr lang="en-gb" noProof="0"/>
          </a:p>
        </p:txBody>
      </p:sp>
      <p:sp>
        <p:nvSpPr>
          <p:cNvPr id="3" name="Content Placeholder 2"/>
          <p:cNvSpPr>
            <a:spLocks noGrp="1"/>
          </p:cNvSpPr>
          <p:nvPr>
            <p:ph idx="1"/>
          </p:nvPr>
        </p:nvSpPr>
        <p:spPr>
          <a:xfrm>
            <a:off x="5183188" y="987426"/>
            <a:ext cx="6172200" cy="4873625"/>
          </a:xfrm>
        </p:spPr>
        <p:txBody>
          <a:bodyPr rtlCol="0"/>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839788" y="2057400"/>
            <a:ext cx="3932238" cy="3811588"/>
          </a:xfrm>
        </p:spPr>
        <p:txBody>
          <a:bodyPr rtlCol="0"/>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r>
              <a:rPr lang="en-US" noProof="0"/>
              <a:t>10/16/2019</a:t>
            </a:r>
            <a:endParaRPr lang="en-US" noProof="0" dirty="0"/>
          </a:p>
        </p:txBody>
      </p:sp>
      <p:sp>
        <p:nvSpPr>
          <p:cNvPr id="6" name="Footer Placeholder 5"/>
          <p:cNvSpPr>
            <a:spLocks noGrp="1"/>
          </p:cNvSpPr>
          <p:nvPr>
            <p:ph type="ftr" sz="quarter" idx="11"/>
          </p:nvPr>
        </p:nvSpPr>
        <p:spPr/>
        <p:txBody>
          <a:bodyPr rtlCol="0"/>
          <a:lstStyle/>
          <a:p>
            <a:pPr rtl="0"/>
            <a:endParaRPr lang="en-US" noProof="0" dirty="0"/>
          </a:p>
        </p:txBody>
      </p:sp>
      <p:sp>
        <p:nvSpPr>
          <p:cNvPr id="7" name="Slide Number Placeholder 6"/>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37053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rtlCol="0" anchor="b"/>
          <a:lstStyle>
            <a:lvl1pPr>
              <a:defRPr sz="3106"/>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5183188" y="987426"/>
            <a:ext cx="6172200" cy="4873625"/>
          </a:xfrm>
        </p:spPr>
        <p:txBody>
          <a:bodyPr rtlCol="0"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39788" y="2057400"/>
            <a:ext cx="3932238" cy="3811588"/>
          </a:xfrm>
        </p:spPr>
        <p:txBody>
          <a:bodyPr rtlCol="0"/>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r>
              <a:rPr lang="en-US" noProof="0"/>
              <a:t>10/16/2019</a:t>
            </a:r>
            <a:endParaRPr lang="en-US" noProof="0" dirty="0"/>
          </a:p>
        </p:txBody>
      </p:sp>
      <p:sp>
        <p:nvSpPr>
          <p:cNvPr id="6" name="Footer Placeholder 5"/>
          <p:cNvSpPr>
            <a:spLocks noGrp="1"/>
          </p:cNvSpPr>
          <p:nvPr>
            <p:ph type="ftr" sz="quarter" idx="11"/>
          </p:nvPr>
        </p:nvSpPr>
        <p:spPr/>
        <p:txBody>
          <a:bodyPr rtlCol="0"/>
          <a:lstStyle/>
          <a:p>
            <a:pPr rtl="0"/>
            <a:endParaRPr lang="en-US" noProof="0" dirty="0"/>
          </a:p>
        </p:txBody>
      </p:sp>
      <p:sp>
        <p:nvSpPr>
          <p:cNvPr id="7" name="Slide Number Placeholder 6"/>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14266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10"/>
          </p:nvPr>
        </p:nvSpPr>
        <p:spPr/>
        <p:txBody>
          <a:bodyPr rtlCol="0"/>
          <a:lstStyle/>
          <a:p>
            <a:pPr rtl="0"/>
            <a:r>
              <a:rPr lang="en-US" noProof="0"/>
              <a:t>10/16/2019</a:t>
            </a:r>
            <a:endParaRPr lang="en-US" noProof="0" dirty="0"/>
          </a:p>
        </p:txBody>
      </p:sp>
      <p:sp>
        <p:nvSpPr>
          <p:cNvPr id="5" name="Footer Placeholder 4"/>
          <p:cNvSpPr>
            <a:spLocks noGrp="1"/>
          </p:cNvSpPr>
          <p:nvPr>
            <p:ph type="ftr" sz="quarter" idx="11"/>
          </p:nvPr>
        </p:nvSpPr>
        <p:spPr/>
        <p:txBody>
          <a:bodyPr rtlCol="0"/>
          <a:lstStyle/>
          <a:p>
            <a:pPr rtl="0"/>
            <a:endParaRPr lang="en-US" noProof="0" dirty="0"/>
          </a:p>
        </p:txBody>
      </p:sp>
      <p:sp>
        <p:nvSpPr>
          <p:cNvPr id="6" name="Slide Number Placeholder 5"/>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3940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rtlCol="0" anchor="b"/>
          <a:lstStyle>
            <a:lvl1pPr algn="ctr">
              <a:defRPr sz="5824"/>
            </a:lvl1pPr>
          </a:lstStyle>
          <a:p>
            <a:pPr rtl="0"/>
            <a:r>
              <a:rPr lang="en-US" noProof="0"/>
              <a:t>Click to edit Master title style</a:t>
            </a:r>
            <a:endParaRPr lang="en-gb" noProof="0"/>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pPr rtl="0"/>
            <a:r>
              <a:rPr lang="en-US" noProof="0"/>
              <a:t>Click to edit Master subtitle style</a:t>
            </a:r>
            <a:endParaRPr lang="en-gb" noProof="0"/>
          </a:p>
        </p:txBody>
      </p:sp>
      <p:sp>
        <p:nvSpPr>
          <p:cNvPr id="4" name="Date Placeholder 3"/>
          <p:cNvSpPr>
            <a:spLocks noGrp="1"/>
          </p:cNvSpPr>
          <p:nvPr>
            <p:ph type="dt" sz="half" idx="10"/>
          </p:nvPr>
        </p:nvSpPr>
        <p:spPr/>
        <p:txBody>
          <a:bodyPr rtlCol="0"/>
          <a:lstStyle/>
          <a:p>
            <a:pPr rtl="0"/>
            <a:r>
              <a:rPr lang="en-US" noProof="0"/>
              <a:t>10/16/2019</a:t>
            </a:r>
            <a:endParaRPr lang="en-US" noProof="0" dirty="0"/>
          </a:p>
        </p:txBody>
      </p:sp>
      <p:sp>
        <p:nvSpPr>
          <p:cNvPr id="5" name="Footer Placeholder 4"/>
          <p:cNvSpPr>
            <a:spLocks noGrp="1"/>
          </p:cNvSpPr>
          <p:nvPr>
            <p:ph type="ftr" sz="quarter" idx="11"/>
          </p:nvPr>
        </p:nvSpPr>
        <p:spPr/>
        <p:txBody>
          <a:bodyPr rtlCol="0"/>
          <a:lstStyle/>
          <a:p>
            <a:pPr rtl="0"/>
            <a:endParaRPr lang="en-US" noProof="0" dirty="0"/>
          </a:p>
        </p:txBody>
      </p:sp>
      <p:sp>
        <p:nvSpPr>
          <p:cNvPr id="6" name="Slide Number Placeholder 5"/>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111556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10"/>
          </p:nvPr>
        </p:nvSpPr>
        <p:spPr/>
        <p:txBody>
          <a:bodyPr rtlCol="0"/>
          <a:lstStyle/>
          <a:p>
            <a:pPr rtl="0"/>
            <a:r>
              <a:rPr lang="en-US" noProof="0"/>
              <a:t>10/16/2019</a:t>
            </a:r>
            <a:endParaRPr lang="en-US" noProof="0" dirty="0"/>
          </a:p>
        </p:txBody>
      </p:sp>
      <p:sp>
        <p:nvSpPr>
          <p:cNvPr id="5" name="Footer Placeholder 4"/>
          <p:cNvSpPr>
            <a:spLocks noGrp="1"/>
          </p:cNvSpPr>
          <p:nvPr>
            <p:ph type="ftr" sz="quarter" idx="11"/>
          </p:nvPr>
        </p:nvSpPr>
        <p:spPr/>
        <p:txBody>
          <a:bodyPr rtlCol="0"/>
          <a:lstStyle/>
          <a:p>
            <a:pPr rtl="0"/>
            <a:endParaRPr lang="en-US" noProof="0" dirty="0"/>
          </a:p>
        </p:txBody>
      </p:sp>
      <p:sp>
        <p:nvSpPr>
          <p:cNvPr id="6" name="Slide Number Placeholder 5"/>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380956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rtlCol="0" anchor="b"/>
          <a:lstStyle>
            <a:lvl1pPr>
              <a:defRPr sz="5824"/>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831851" y="4589464"/>
            <a:ext cx="10515600" cy="1500187"/>
          </a:xfrm>
        </p:spPr>
        <p:txBody>
          <a:bodyPr rtlCol="0"/>
          <a:lstStyle>
            <a:lvl1pPr marL="0" indent="0">
              <a:buNone/>
              <a:defRPr sz="233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r>
              <a:rPr lang="en-US" noProof="0"/>
              <a:t>10/16/2019</a:t>
            </a:r>
            <a:endParaRPr lang="en-US" noProof="0" dirty="0"/>
          </a:p>
        </p:txBody>
      </p:sp>
      <p:sp>
        <p:nvSpPr>
          <p:cNvPr id="5" name="Footer Placeholder 4"/>
          <p:cNvSpPr>
            <a:spLocks noGrp="1"/>
          </p:cNvSpPr>
          <p:nvPr>
            <p:ph type="ftr" sz="quarter" idx="11"/>
          </p:nvPr>
        </p:nvSpPr>
        <p:spPr/>
        <p:txBody>
          <a:bodyPr rtlCol="0"/>
          <a:lstStyle/>
          <a:p>
            <a:pPr rtl="0"/>
            <a:endParaRPr lang="en-US" noProof="0" dirty="0"/>
          </a:p>
        </p:txBody>
      </p:sp>
      <p:sp>
        <p:nvSpPr>
          <p:cNvPr id="6" name="Slide Number Placeholder 5"/>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219970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838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p:cNvSpPr>
            <a:spLocks noGrp="1"/>
          </p:cNvSpPr>
          <p:nvPr>
            <p:ph type="dt" sz="half" idx="10"/>
          </p:nvPr>
        </p:nvSpPr>
        <p:spPr/>
        <p:txBody>
          <a:bodyPr rtlCol="0"/>
          <a:lstStyle/>
          <a:p>
            <a:pPr rtl="0"/>
            <a:r>
              <a:rPr lang="en-US" noProof="0"/>
              <a:t>10/16/2019</a:t>
            </a:r>
            <a:endParaRPr lang="en-US" noProof="0" dirty="0"/>
          </a:p>
        </p:txBody>
      </p:sp>
      <p:sp>
        <p:nvSpPr>
          <p:cNvPr id="6" name="Footer Placeholder 5"/>
          <p:cNvSpPr>
            <a:spLocks noGrp="1"/>
          </p:cNvSpPr>
          <p:nvPr>
            <p:ph type="ftr" sz="quarter" idx="11"/>
          </p:nvPr>
        </p:nvSpPr>
        <p:spPr/>
        <p:txBody>
          <a:bodyPr rtlCol="0"/>
          <a:lstStyle/>
          <a:p>
            <a:pPr rtl="0"/>
            <a:endParaRPr lang="en-US" noProof="0" dirty="0"/>
          </a:p>
        </p:txBody>
      </p:sp>
      <p:sp>
        <p:nvSpPr>
          <p:cNvPr id="7" name="Slide Number Placeholder 6"/>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319277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839789" y="1681163"/>
            <a:ext cx="5157787" cy="823912"/>
          </a:xfrm>
        </p:spPr>
        <p:txBody>
          <a:bodyPr rtlCol="0"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rtl="0"/>
            <a:r>
              <a:rPr lang="en-US" noProof="0"/>
              <a:t>Click to edit Master text styles</a:t>
            </a:r>
          </a:p>
        </p:txBody>
      </p:sp>
      <p:sp>
        <p:nvSpPr>
          <p:cNvPr id="4" name="Content Placeholder 3"/>
          <p:cNvSpPr>
            <a:spLocks noGrp="1"/>
          </p:cNvSpPr>
          <p:nvPr>
            <p:ph sz="half" idx="2"/>
          </p:nvPr>
        </p:nvSpPr>
        <p:spPr>
          <a:xfrm>
            <a:off x="839789" y="2505075"/>
            <a:ext cx="5157787"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172201" y="1681163"/>
            <a:ext cx="5183188" cy="823912"/>
          </a:xfrm>
        </p:spPr>
        <p:txBody>
          <a:bodyPr rtlCol="0"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rtl="0"/>
            <a:r>
              <a:rPr lang="en-US" noProof="0"/>
              <a:t>Click to edit Master text styles</a:t>
            </a:r>
          </a:p>
        </p:txBody>
      </p:sp>
      <p:sp>
        <p:nvSpPr>
          <p:cNvPr id="6" name="Content Placeholder 5"/>
          <p:cNvSpPr>
            <a:spLocks noGrp="1"/>
          </p:cNvSpPr>
          <p:nvPr>
            <p:ph sz="quarter" idx="4"/>
          </p:nvPr>
        </p:nvSpPr>
        <p:spPr>
          <a:xfrm>
            <a:off x="6172201" y="2505075"/>
            <a:ext cx="5183188"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p:cNvSpPr>
            <a:spLocks noGrp="1"/>
          </p:cNvSpPr>
          <p:nvPr>
            <p:ph type="dt" sz="half" idx="10"/>
          </p:nvPr>
        </p:nvSpPr>
        <p:spPr/>
        <p:txBody>
          <a:bodyPr rtlCol="0"/>
          <a:lstStyle/>
          <a:p>
            <a:pPr rtl="0"/>
            <a:r>
              <a:rPr lang="en-US" noProof="0"/>
              <a:t>10/16/2019</a:t>
            </a:r>
            <a:endParaRPr lang="en-US" noProof="0" dirty="0"/>
          </a:p>
        </p:txBody>
      </p:sp>
      <p:sp>
        <p:nvSpPr>
          <p:cNvPr id="8" name="Footer Placeholder 7"/>
          <p:cNvSpPr>
            <a:spLocks noGrp="1"/>
          </p:cNvSpPr>
          <p:nvPr>
            <p:ph type="ftr" sz="quarter" idx="11"/>
          </p:nvPr>
        </p:nvSpPr>
        <p:spPr/>
        <p:txBody>
          <a:bodyPr rtlCol="0"/>
          <a:lstStyle/>
          <a:p>
            <a:pPr rtl="0"/>
            <a:endParaRPr lang="en-US" noProof="0" dirty="0"/>
          </a:p>
        </p:txBody>
      </p:sp>
      <p:sp>
        <p:nvSpPr>
          <p:cNvPr id="9" name="Slide Number Placeholder 8"/>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31943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r>
              <a:rPr lang="en-US" noProof="0"/>
              <a:t>10/16/2019</a:t>
            </a:r>
            <a:endParaRPr lang="en-US" noProof="0" dirty="0"/>
          </a:p>
        </p:txBody>
      </p:sp>
      <p:sp>
        <p:nvSpPr>
          <p:cNvPr id="4" name="Footer Placeholder 3"/>
          <p:cNvSpPr>
            <a:spLocks noGrp="1"/>
          </p:cNvSpPr>
          <p:nvPr>
            <p:ph type="ftr" sz="quarter" idx="11"/>
          </p:nvPr>
        </p:nvSpPr>
        <p:spPr/>
        <p:txBody>
          <a:bodyPr rtlCol="0"/>
          <a:lstStyle/>
          <a:p>
            <a:pPr rtl="0"/>
            <a:endParaRPr lang="en-US" noProof="0" dirty="0"/>
          </a:p>
        </p:txBody>
      </p:sp>
      <p:sp>
        <p:nvSpPr>
          <p:cNvPr id="5" name="Slide Number Placeholder 4"/>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293924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noProof="0"/>
              <a:t>10/16/2019</a:t>
            </a:r>
            <a:endParaRPr lang="en-US" noProof="0" dirty="0"/>
          </a:p>
        </p:txBody>
      </p:sp>
      <p:sp>
        <p:nvSpPr>
          <p:cNvPr id="3" name="Footer Placeholder 2"/>
          <p:cNvSpPr>
            <a:spLocks noGrp="1"/>
          </p:cNvSpPr>
          <p:nvPr>
            <p:ph type="ftr" sz="quarter" idx="11"/>
          </p:nvPr>
        </p:nvSpPr>
        <p:spPr/>
        <p:txBody>
          <a:bodyPr rtlCol="0"/>
          <a:lstStyle/>
          <a:p>
            <a:pPr rtl="0"/>
            <a:endParaRPr lang="en-US" noProof="0" dirty="0"/>
          </a:p>
        </p:txBody>
      </p:sp>
      <p:sp>
        <p:nvSpPr>
          <p:cNvPr id="4" name="Slide Number Placeholder 3"/>
          <p:cNvSpPr>
            <a:spLocks noGrp="1"/>
          </p:cNvSpPr>
          <p:nvPr>
            <p:ph type="sldNum" sz="quarter" idx="12"/>
          </p:nvPr>
        </p:nvSpPr>
        <p:spPr/>
        <p:txBody>
          <a:bodyPr rtlCol="0"/>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1224124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a:gsLst>
            <a:gs pos="0">
              <a:srgbClr val="6DC4EB"/>
            </a:gs>
            <a:gs pos="100000">
              <a:srgbClr val="B093C6"/>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64D3E-2C64-4EA1-99C5-8C7B61F50F55}"/>
              </a:ext>
            </a:extLst>
          </p:cNvPr>
          <p:cNvSpPr>
            <a:spLocks noGrp="1"/>
          </p:cNvSpPr>
          <p:nvPr>
            <p:ph type="title"/>
          </p:nvPr>
        </p:nvSpPr>
        <p:spPr>
          <a:xfrm>
            <a:off x="797359" y="531385"/>
            <a:ext cx="10874375"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F25E388-636A-4D0C-AB30-33BA13085216}"/>
              </a:ext>
            </a:extLst>
          </p:cNvPr>
          <p:cNvSpPr>
            <a:spLocks noGrp="1"/>
          </p:cNvSpPr>
          <p:nvPr>
            <p:ph type="body" idx="1"/>
          </p:nvPr>
        </p:nvSpPr>
        <p:spPr>
          <a:xfrm>
            <a:off x="797359" y="1991885"/>
            <a:ext cx="10874375" cy="365229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354AF14A-597F-44AE-80B0-B144BB681680}"/>
              </a:ext>
            </a:extLst>
          </p:cNvPr>
          <p:cNvSpPr>
            <a:spLocks noGrp="1"/>
          </p:cNvSpPr>
          <p:nvPr>
            <p:ph type="dt" sz="half" idx="2"/>
          </p:nvPr>
        </p:nvSpPr>
        <p:spPr>
          <a:xfrm>
            <a:off x="8873231" y="5970595"/>
            <a:ext cx="2743200" cy="153135"/>
          </a:xfrm>
          <a:prstGeom prst="rect">
            <a:avLst/>
          </a:prstGeom>
        </p:spPr>
        <p:txBody>
          <a:bodyPr vert="horz" lIns="91440" tIns="45720" rIns="91440" bIns="45720" rtlCol="0" anchor="ctr"/>
          <a:lstStyle>
            <a:lvl1pPr algn="r">
              <a:defRPr sz="1000" i="1">
                <a:solidFill>
                  <a:schemeClr val="accent6"/>
                </a:solidFill>
              </a:defRPr>
            </a:lvl1pPr>
          </a:lstStyle>
          <a:p>
            <a:fld id="{9B5CEC15-C746-4DFF-92BF-1F618D0EE913}" type="datetime1">
              <a:rPr lang="en-GB" smtClean="0"/>
              <a:pPr/>
              <a:t>06/10/2020</a:t>
            </a:fld>
            <a:endParaRPr lang="en-GB" dirty="0"/>
          </a:p>
        </p:txBody>
      </p:sp>
      <p:sp>
        <p:nvSpPr>
          <p:cNvPr id="5" name="Footer Placeholder 4">
            <a:extLst>
              <a:ext uri="{FF2B5EF4-FFF2-40B4-BE49-F238E27FC236}">
                <a16:creationId xmlns:a16="http://schemas.microsoft.com/office/drawing/2014/main" id="{FE57AB79-2134-4814-844C-746644FF2EA4}"/>
              </a:ext>
            </a:extLst>
          </p:cNvPr>
          <p:cNvSpPr>
            <a:spLocks noGrp="1"/>
          </p:cNvSpPr>
          <p:nvPr>
            <p:ph type="ftr" sz="quarter" idx="3"/>
          </p:nvPr>
        </p:nvSpPr>
        <p:spPr>
          <a:xfrm>
            <a:off x="7501631" y="6059372"/>
            <a:ext cx="4114800" cy="237637"/>
          </a:xfrm>
          <a:prstGeom prst="rect">
            <a:avLst/>
          </a:prstGeom>
        </p:spPr>
        <p:txBody>
          <a:bodyPr vert="horz" lIns="91440" tIns="45720" rIns="91440" bIns="45720" rtlCol="0" anchor="ctr"/>
          <a:lstStyle>
            <a:lvl1pPr algn="r">
              <a:defRPr sz="1000" i="1">
                <a:solidFill>
                  <a:schemeClr val="accent6"/>
                </a:solidFill>
              </a:defRPr>
            </a:lvl1pPr>
          </a:lstStyle>
          <a:p>
            <a:pPr rtl="0"/>
            <a:endParaRPr lang="en-GB" noProof="0"/>
          </a:p>
        </p:txBody>
      </p:sp>
      <p:sp>
        <p:nvSpPr>
          <p:cNvPr id="6" name="Slide Number Placeholder 5">
            <a:extLst>
              <a:ext uri="{FF2B5EF4-FFF2-40B4-BE49-F238E27FC236}">
                <a16:creationId xmlns:a16="http://schemas.microsoft.com/office/drawing/2014/main" id="{92CA742E-225F-469E-ACDE-7765676EA91F}"/>
              </a:ext>
            </a:extLst>
          </p:cNvPr>
          <p:cNvSpPr>
            <a:spLocks noGrp="1"/>
          </p:cNvSpPr>
          <p:nvPr>
            <p:ph type="sldNum" sz="quarter" idx="4"/>
          </p:nvPr>
        </p:nvSpPr>
        <p:spPr>
          <a:xfrm>
            <a:off x="506061" y="6059409"/>
            <a:ext cx="424543" cy="237600"/>
          </a:xfrm>
          <a:prstGeom prst="rect">
            <a:avLst/>
          </a:prstGeom>
        </p:spPr>
        <p:txBody>
          <a:bodyPr vert="horz" lIns="91440" tIns="45720" rIns="91440" bIns="45720" rtlCol="0" anchor="ctr"/>
          <a:lstStyle>
            <a:lvl1pPr algn="ctr">
              <a:defRPr sz="1000" i="1">
                <a:solidFill>
                  <a:schemeClr val="accent6"/>
                </a:solidFill>
              </a:defRPr>
            </a:lvl1pPr>
          </a:lstStyle>
          <a:p>
            <a:pPr rtl="0"/>
            <a:fld id="{AF24F759-2890-4717-B1AF-E04CADEEA4E9}" type="slidenum">
              <a:rPr lang="en-GB" noProof="0" smtClean="0"/>
              <a:pPr/>
              <a:t>‹#›</a:t>
            </a:fld>
            <a:r>
              <a:rPr lang="en-GB" noProof="0"/>
              <a:t> </a:t>
            </a:r>
          </a:p>
        </p:txBody>
      </p:sp>
      <p:sp>
        <p:nvSpPr>
          <p:cNvPr id="7" name="Rectangle 6">
            <a:extLst>
              <a:ext uri="{FF2B5EF4-FFF2-40B4-BE49-F238E27FC236}">
                <a16:creationId xmlns:a16="http://schemas.microsoft.com/office/drawing/2014/main" id="{74F104FC-2D0E-4B96-AB5B-62EEB6DF0311}"/>
              </a:ext>
            </a:extLst>
          </p:cNvPr>
          <p:cNvSpPr/>
          <p:nvPr userDrawn="1"/>
        </p:nvSpPr>
        <p:spPr>
          <a:xfrm>
            <a:off x="481584" y="461772"/>
            <a:ext cx="11228832" cy="5934456"/>
          </a:xfrm>
          <a:prstGeom prst="rect">
            <a:avLst/>
          </a:prstGeom>
          <a:no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60578766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i="1" kern="1200">
          <a:solidFill>
            <a:srgbClr val="4C1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userDrawn="1">
          <p15:clr>
            <a:srgbClr val="F26B43"/>
          </p15:clr>
        </p15:guide>
        <p15:guide id="2" pos="574" userDrawn="1">
          <p15:clr>
            <a:srgbClr val="F26B43"/>
          </p15:clr>
        </p15:guide>
        <p15:guide id="3" pos="7106" userDrawn="1">
          <p15:clr>
            <a:srgbClr val="F26B43"/>
          </p15:clr>
        </p15:guide>
        <p15:guide id="4" orient="horz" pos="5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pPr rtl="0"/>
            <a:r>
              <a:rPr lang="en-US" noProof="0"/>
              <a:t>10/16/2019</a:t>
            </a:r>
            <a:endParaRPr lang="en-US" noProof="0"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pPr rtl="0"/>
            <a:endParaRPr lang="en-US" noProof="0"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pPr rtl="0"/>
            <a:fld id="{E07A91BD-2D30-4D1B-B388-0538F34CA7E2}" type="slidenum">
              <a:rPr lang="en-US" noProof="0" smtClean="0"/>
              <a:t>‹#›</a:t>
            </a:fld>
            <a:endParaRPr lang="en-US" noProof="0" dirty="0"/>
          </a:p>
        </p:txBody>
      </p:sp>
    </p:spTree>
    <p:extLst>
      <p:ext uri="{BB962C8B-B14F-4D97-AF65-F5344CB8AC3E}">
        <p14:creationId xmlns:p14="http://schemas.microsoft.com/office/powerpoint/2010/main" val="326829233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hyperlink" Target="https://northamptonschoolforboys-my.sharepoint.com/:b:/g/personal/mro_nsb_northants_sch_uk/ERy0xH5QSbRHkccrLrbz57cBJQjzudoi7DRwQthDumlQ8w?e=FhLrw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kn@nsb.northants.sch.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lassroom.thenational.academy/" TargetMode="External"/><Relationship Id="rId2" Type="http://schemas.openxmlformats.org/officeDocument/2006/relationships/hyperlink" Target="https://www.bbc.co.uk/bitesize/articles/zgd682p" TargetMode="Externa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hyperlink" Target="https://www.bbc.co.uk/newsround" TargetMode="External"/><Relationship Id="rId2" Type="http://schemas.openxmlformats.org/officeDocument/2006/relationships/image" Target="../media/image47.jpeg"/><Relationship Id="rId1" Type="http://schemas.openxmlformats.org/officeDocument/2006/relationships/slideLayout" Target="../slideLayouts/slideLayout9.xml"/><Relationship Id="rId6" Type="http://schemas.openxmlformats.org/officeDocument/2006/relationships/hyperlink" Target="https://www.duolingo.com/" TargetMode="External"/><Relationship Id="rId5" Type="http://schemas.openxmlformats.org/officeDocument/2006/relationships/hyperlink" Target="https://quizlet.com/en-gb" TargetMode="External"/><Relationship Id="rId4" Type="http://schemas.openxmlformats.org/officeDocument/2006/relationships/hyperlink" Target="https://www.senecalearn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nsb.northants.sch.uk/page/?title=Parental+Portal+IT+Support&amp;pid=22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71582" y="560991"/>
            <a:ext cx="9683058" cy="1004057"/>
          </a:xfrm>
        </p:spPr>
        <p:txBody>
          <a:bodyPr rtlCol="0"/>
          <a:lstStyle/>
          <a:p>
            <a:pPr rtl="0"/>
            <a:r>
              <a:rPr lang="en-GB" dirty="0"/>
              <a:t>NSB Parent &amp; Carer Guide</a:t>
            </a:r>
          </a:p>
        </p:txBody>
      </p:sp>
      <p:sp>
        <p:nvSpPr>
          <p:cNvPr id="3" name="Subtitle 2">
            <a:extLst>
              <a:ext uri="{FF2B5EF4-FFF2-40B4-BE49-F238E27FC236}">
                <a16:creationId xmlns:a16="http://schemas.microsoft.com/office/drawing/2014/main" id="{F766E226-2491-4875-B474-7A01921DDBAC}"/>
              </a:ext>
            </a:extLst>
          </p:cNvPr>
          <p:cNvSpPr>
            <a:spLocks noGrp="1"/>
          </p:cNvSpPr>
          <p:nvPr>
            <p:ph type="subTitle" idx="1"/>
          </p:nvPr>
        </p:nvSpPr>
        <p:spPr>
          <a:xfrm>
            <a:off x="771582" y="1810870"/>
            <a:ext cx="10631706" cy="803067"/>
          </a:xfrm>
        </p:spPr>
        <p:txBody>
          <a:bodyPr rtlCol="0">
            <a:normAutofit/>
          </a:bodyPr>
          <a:lstStyle/>
          <a:p>
            <a:pPr rtl="0"/>
            <a:r>
              <a:rPr lang="en-GB" dirty="0"/>
              <a:t>What to expect in the event of a </a:t>
            </a:r>
            <a:r>
              <a:rPr lang="en-GB" b="1" dirty="0"/>
              <a:t>partial closure </a:t>
            </a:r>
            <a:r>
              <a:rPr lang="en-GB" dirty="0"/>
              <a:t>when students are required to self-isolate due to a confirmed case of COVID-19 in the school community</a:t>
            </a:r>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a:xfrm>
            <a:off x="1424639" y="3345429"/>
            <a:ext cx="1260000" cy="415497"/>
          </a:xfrm>
        </p:spPr>
        <p:txBody>
          <a:bodyPr rtlCol="0">
            <a:noAutofit/>
          </a:bodyPr>
          <a:lstStyle/>
          <a:p>
            <a:pPr rtl="0"/>
            <a:r>
              <a:rPr lang="en-GB" sz="4000" dirty="0"/>
              <a:t>1</a:t>
            </a:r>
          </a:p>
        </p:txBody>
      </p:sp>
      <p:sp>
        <p:nvSpPr>
          <p:cNvPr id="19" name="Text Placeholder 18">
            <a:extLst>
              <a:ext uri="{FF2B5EF4-FFF2-40B4-BE49-F238E27FC236}">
                <a16:creationId xmlns:a16="http://schemas.microsoft.com/office/drawing/2014/main" id="{F453F355-355D-4EA9-978E-A35A4E2F7CA9}"/>
              </a:ext>
            </a:extLst>
          </p:cNvPr>
          <p:cNvSpPr>
            <a:spLocks noGrp="1"/>
          </p:cNvSpPr>
          <p:nvPr>
            <p:ph type="body" sz="quarter" idx="28"/>
          </p:nvPr>
        </p:nvSpPr>
        <p:spPr>
          <a:xfrm>
            <a:off x="1148994" y="4199468"/>
            <a:ext cx="1800000" cy="532630"/>
          </a:xfrm>
        </p:spPr>
        <p:txBody>
          <a:bodyPr rtlCol="0" anchor="ctr"/>
          <a:lstStyle/>
          <a:p>
            <a:pPr rtl="0"/>
            <a:r>
              <a:rPr lang="en-GB" sz="1800" dirty="0">
                <a:solidFill>
                  <a:schemeClr val="tx1"/>
                </a:solidFill>
              </a:rPr>
              <a:t>General Expectations</a:t>
            </a:r>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a:xfrm>
            <a:off x="1221726" y="4789893"/>
            <a:ext cx="1674000" cy="1464214"/>
          </a:xfrm>
        </p:spPr>
        <p:txBody>
          <a:bodyPr rtlCol="0">
            <a:normAutofit/>
          </a:bodyPr>
          <a:lstStyle/>
          <a:p>
            <a:pPr rtl="0"/>
            <a:r>
              <a:rPr lang="en-GB" dirty="0">
                <a:solidFill>
                  <a:schemeClr val="tx2"/>
                </a:solidFill>
              </a:rPr>
              <a:t>Expectations about the timetable and how students will receive work during a partial closure.</a:t>
            </a:r>
          </a:p>
        </p:txBody>
      </p:sp>
      <p:sp>
        <p:nvSpPr>
          <p:cNvPr id="23" name="Text Placeholder 22">
            <a:extLst>
              <a:ext uri="{FF2B5EF4-FFF2-40B4-BE49-F238E27FC236}">
                <a16:creationId xmlns:a16="http://schemas.microsoft.com/office/drawing/2014/main" id="{1F036F3A-A388-4AE4-9CA9-338BFC3A2210}"/>
              </a:ext>
            </a:extLst>
          </p:cNvPr>
          <p:cNvSpPr>
            <a:spLocks noGrp="1"/>
          </p:cNvSpPr>
          <p:nvPr>
            <p:ph type="body" sz="quarter" idx="32"/>
          </p:nvPr>
        </p:nvSpPr>
        <p:spPr>
          <a:xfrm>
            <a:off x="3191479" y="4201534"/>
            <a:ext cx="1800000" cy="581767"/>
          </a:xfrm>
        </p:spPr>
        <p:txBody>
          <a:bodyPr rtlCol="0" anchor="ctr"/>
          <a:lstStyle/>
          <a:p>
            <a:pPr rtl="0"/>
            <a:r>
              <a:rPr lang="en-GB" sz="2000" dirty="0">
                <a:solidFill>
                  <a:schemeClr val="tx1"/>
                </a:solidFill>
              </a:rPr>
              <a:t>Live lessons</a:t>
            </a:r>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a:xfrm>
            <a:off x="3237603" y="4789892"/>
            <a:ext cx="1674000" cy="1464213"/>
          </a:xfrm>
        </p:spPr>
        <p:txBody>
          <a:bodyPr rtlCol="0">
            <a:normAutofit/>
          </a:bodyPr>
          <a:lstStyle/>
          <a:p>
            <a:pPr rtl="0"/>
            <a:r>
              <a:rPr lang="en-GB" dirty="0">
                <a:solidFill>
                  <a:schemeClr val="tx2"/>
                </a:solidFill>
              </a:rPr>
              <a:t>Guidance about live lessons and when/how these may take place. Reminders about how to use MS Teams.</a:t>
            </a:r>
          </a:p>
        </p:txBody>
      </p:sp>
      <p:sp>
        <p:nvSpPr>
          <p:cNvPr id="25" name="Text Placeholder 24">
            <a:extLst>
              <a:ext uri="{FF2B5EF4-FFF2-40B4-BE49-F238E27FC236}">
                <a16:creationId xmlns:a16="http://schemas.microsoft.com/office/drawing/2014/main" id="{F24D4ED9-50BC-4B4E-950C-0680483C6858}"/>
              </a:ext>
            </a:extLst>
          </p:cNvPr>
          <p:cNvSpPr>
            <a:spLocks noGrp="1"/>
          </p:cNvSpPr>
          <p:nvPr>
            <p:ph type="body" sz="quarter" idx="34"/>
          </p:nvPr>
        </p:nvSpPr>
        <p:spPr>
          <a:xfrm>
            <a:off x="5233964" y="4199468"/>
            <a:ext cx="1800000" cy="557198"/>
          </a:xfrm>
        </p:spPr>
        <p:txBody>
          <a:bodyPr rtlCol="0" anchor="ctr"/>
          <a:lstStyle/>
          <a:p>
            <a:pPr rtl="0"/>
            <a:r>
              <a:rPr lang="en-GB" sz="2000" dirty="0">
                <a:solidFill>
                  <a:schemeClr val="tx1"/>
                </a:solidFill>
              </a:rPr>
              <a:t>Feedback</a:t>
            </a:r>
          </a:p>
        </p:txBody>
      </p:sp>
      <p:sp>
        <p:nvSpPr>
          <p:cNvPr id="24" name="Text Placeholder 23">
            <a:extLst>
              <a:ext uri="{FF2B5EF4-FFF2-40B4-BE49-F238E27FC236}">
                <a16:creationId xmlns:a16="http://schemas.microsoft.com/office/drawing/2014/main" id="{DDA0C858-3571-4BC1-8998-A965A8F9067F}"/>
              </a:ext>
            </a:extLst>
          </p:cNvPr>
          <p:cNvSpPr>
            <a:spLocks noGrp="1"/>
          </p:cNvSpPr>
          <p:nvPr>
            <p:ph type="body" sz="quarter" idx="33"/>
          </p:nvPr>
        </p:nvSpPr>
        <p:spPr>
          <a:xfrm>
            <a:off x="5253480" y="4789893"/>
            <a:ext cx="1674000" cy="1297074"/>
          </a:xfrm>
        </p:spPr>
        <p:txBody>
          <a:bodyPr rtlCol="0">
            <a:normAutofit/>
          </a:bodyPr>
          <a:lstStyle/>
          <a:p>
            <a:pPr rtl="0"/>
            <a:r>
              <a:rPr lang="en-GB" dirty="0">
                <a:solidFill>
                  <a:schemeClr val="tx2"/>
                </a:solidFill>
              </a:rPr>
              <a:t>How will students receive feedback and what can they expect during a partial closure?</a:t>
            </a:r>
          </a:p>
        </p:txBody>
      </p:sp>
      <p:sp>
        <p:nvSpPr>
          <p:cNvPr id="27" name="Text Placeholder 26">
            <a:extLst>
              <a:ext uri="{FF2B5EF4-FFF2-40B4-BE49-F238E27FC236}">
                <a16:creationId xmlns:a16="http://schemas.microsoft.com/office/drawing/2014/main" id="{C1F38EEB-F5CB-4D43-BA30-67F805C3BB9A}"/>
              </a:ext>
            </a:extLst>
          </p:cNvPr>
          <p:cNvSpPr>
            <a:spLocks noGrp="1"/>
          </p:cNvSpPr>
          <p:nvPr>
            <p:ph type="body" sz="quarter" idx="36"/>
          </p:nvPr>
        </p:nvSpPr>
        <p:spPr>
          <a:xfrm>
            <a:off x="7225831" y="4199468"/>
            <a:ext cx="1800000" cy="557198"/>
          </a:xfrm>
        </p:spPr>
        <p:txBody>
          <a:bodyPr rtlCol="0" anchor="ctr"/>
          <a:lstStyle/>
          <a:p>
            <a:pPr rtl="0"/>
            <a:r>
              <a:rPr lang="en-GB" sz="1800" dirty="0">
                <a:solidFill>
                  <a:schemeClr val="tx1"/>
                </a:solidFill>
              </a:rPr>
              <a:t>Some useful tools</a:t>
            </a: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a:xfrm>
            <a:off x="7269357" y="4789893"/>
            <a:ext cx="1674000" cy="1464212"/>
          </a:xfrm>
        </p:spPr>
        <p:txBody>
          <a:bodyPr rtlCol="0">
            <a:normAutofit/>
          </a:bodyPr>
          <a:lstStyle/>
          <a:p>
            <a:pPr rtl="0"/>
            <a:r>
              <a:rPr lang="en-GB" dirty="0">
                <a:solidFill>
                  <a:schemeClr val="tx2"/>
                </a:solidFill>
              </a:rPr>
              <a:t>What are the main educational tools that we are using across the school and how do they support our students?</a:t>
            </a:r>
          </a:p>
        </p:txBody>
      </p:sp>
      <p:sp>
        <p:nvSpPr>
          <p:cNvPr id="21" name="Text Placeholder 20">
            <a:extLst>
              <a:ext uri="{FF2B5EF4-FFF2-40B4-BE49-F238E27FC236}">
                <a16:creationId xmlns:a16="http://schemas.microsoft.com/office/drawing/2014/main" id="{4D1AE391-EF52-4CA1-952E-6B1AEA5EAC56}"/>
              </a:ext>
            </a:extLst>
          </p:cNvPr>
          <p:cNvSpPr>
            <a:spLocks noGrp="1"/>
          </p:cNvSpPr>
          <p:nvPr>
            <p:ph type="body" sz="quarter" idx="30"/>
          </p:nvPr>
        </p:nvSpPr>
        <p:spPr>
          <a:xfrm>
            <a:off x="9217698" y="4199468"/>
            <a:ext cx="1800000" cy="557198"/>
          </a:xfrm>
        </p:spPr>
        <p:txBody>
          <a:bodyPr rtlCol="0" anchor="ctr"/>
          <a:lstStyle/>
          <a:p>
            <a:pPr rtl="0"/>
            <a:r>
              <a:rPr lang="en-GB" dirty="0">
                <a:solidFill>
                  <a:schemeClr val="tx1"/>
                </a:solidFill>
              </a:rPr>
              <a:t>FAQs</a:t>
            </a: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p:txBody>
          <a:bodyPr rtlCol="0">
            <a:normAutofit/>
          </a:bodyPr>
          <a:lstStyle/>
          <a:p>
            <a:pPr rtl="0"/>
            <a:r>
              <a:rPr lang="en-GB" dirty="0">
                <a:solidFill>
                  <a:schemeClr val="tx2"/>
                </a:solidFill>
              </a:rPr>
              <a:t>Some other common questions and guidance to support parents and carers.</a:t>
            </a:r>
          </a:p>
        </p:txBody>
      </p:sp>
      <p:sp>
        <p:nvSpPr>
          <p:cNvPr id="4" name="Date Placeholder 3">
            <a:extLst>
              <a:ext uri="{FF2B5EF4-FFF2-40B4-BE49-F238E27FC236}">
                <a16:creationId xmlns:a16="http://schemas.microsoft.com/office/drawing/2014/main" id="{028E8055-5762-4514-88F3-A36375025C27}"/>
              </a:ext>
            </a:extLst>
          </p:cNvPr>
          <p:cNvSpPr>
            <a:spLocks noGrp="1"/>
          </p:cNvSpPr>
          <p:nvPr>
            <p:ph type="dt" sz="half" idx="10"/>
          </p:nvPr>
        </p:nvSpPr>
        <p:spPr>
          <a:xfrm>
            <a:off x="8873231" y="5933832"/>
            <a:ext cx="2743200" cy="153135"/>
          </a:xfrm>
        </p:spPr>
        <p:txBody>
          <a:bodyPr rtlCol="0"/>
          <a:lstStyle/>
          <a:p>
            <a:pPr rtl="0"/>
            <a:r>
              <a:rPr lang="en-GB" dirty="0">
                <a:solidFill>
                  <a:schemeClr val="tx2"/>
                </a:solidFill>
              </a:rPr>
              <a:t>September 2020</a:t>
            </a:r>
          </a:p>
        </p:txBody>
      </p:sp>
      <p:sp>
        <p:nvSpPr>
          <p:cNvPr id="5" name="Footer Placeholder 4">
            <a:extLst>
              <a:ext uri="{FF2B5EF4-FFF2-40B4-BE49-F238E27FC236}">
                <a16:creationId xmlns:a16="http://schemas.microsoft.com/office/drawing/2014/main" id="{EA5F6326-8CA0-4BFE-9770-27D678EED454}"/>
              </a:ext>
            </a:extLst>
          </p:cNvPr>
          <p:cNvSpPr>
            <a:spLocks noGrp="1"/>
          </p:cNvSpPr>
          <p:nvPr>
            <p:ph type="ftr" sz="quarter" idx="11"/>
          </p:nvPr>
        </p:nvSpPr>
        <p:spPr/>
        <p:txBody>
          <a:bodyPr rtlCol="0"/>
          <a:lstStyle/>
          <a:p>
            <a:pPr rtl="0"/>
            <a:r>
              <a:rPr lang="en-GB" i="0" dirty="0">
                <a:solidFill>
                  <a:schemeClr val="tx2"/>
                </a:solidFill>
              </a:rPr>
              <a:t>Northampton School </a:t>
            </a:r>
            <a:r>
              <a:rPr lang="en-GB" dirty="0">
                <a:solidFill>
                  <a:schemeClr val="tx2"/>
                </a:solidFill>
              </a:rPr>
              <a:t>for Boys</a:t>
            </a:r>
            <a:endParaRPr lang="en-GB" i="0" dirty="0">
              <a:solidFill>
                <a:schemeClr val="tx2"/>
              </a:solidFill>
            </a:endParaRPr>
          </a:p>
        </p:txBody>
      </p:sp>
      <p:sp>
        <p:nvSpPr>
          <p:cNvPr id="56" name="Text Placeholder 6">
            <a:extLst>
              <a:ext uri="{FF2B5EF4-FFF2-40B4-BE49-F238E27FC236}">
                <a16:creationId xmlns:a16="http://schemas.microsoft.com/office/drawing/2014/main" id="{FD2616B3-DAA6-494C-87A5-FD9BF148A787}"/>
              </a:ext>
            </a:extLst>
          </p:cNvPr>
          <p:cNvSpPr txBox="1">
            <a:spLocks/>
          </p:cNvSpPr>
          <p:nvPr/>
        </p:nvSpPr>
        <p:spPr>
          <a:xfrm>
            <a:off x="3444603"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t>2</a:t>
            </a:r>
          </a:p>
        </p:txBody>
      </p:sp>
      <p:sp>
        <p:nvSpPr>
          <p:cNvPr id="57" name="Text Placeholder 6">
            <a:extLst>
              <a:ext uri="{FF2B5EF4-FFF2-40B4-BE49-F238E27FC236}">
                <a16:creationId xmlns:a16="http://schemas.microsoft.com/office/drawing/2014/main" id="{CB3E1D10-3B0D-4CD1-BF3B-F20EAECD5E71}"/>
              </a:ext>
            </a:extLst>
          </p:cNvPr>
          <p:cNvSpPr txBox="1">
            <a:spLocks/>
          </p:cNvSpPr>
          <p:nvPr/>
        </p:nvSpPr>
        <p:spPr>
          <a:xfrm>
            <a:off x="5457435"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t>3</a:t>
            </a:r>
          </a:p>
        </p:txBody>
      </p:sp>
      <p:sp>
        <p:nvSpPr>
          <p:cNvPr id="58" name="Text Placeholder 6">
            <a:extLst>
              <a:ext uri="{FF2B5EF4-FFF2-40B4-BE49-F238E27FC236}">
                <a16:creationId xmlns:a16="http://schemas.microsoft.com/office/drawing/2014/main" id="{13C47A1A-5B49-4309-9EA5-2785CDE0781B}"/>
              </a:ext>
            </a:extLst>
          </p:cNvPr>
          <p:cNvSpPr txBox="1">
            <a:spLocks/>
          </p:cNvSpPr>
          <p:nvPr/>
        </p:nvSpPr>
        <p:spPr>
          <a:xfrm>
            <a:off x="7470267"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t>4</a:t>
            </a:r>
          </a:p>
        </p:txBody>
      </p:sp>
      <p:sp>
        <p:nvSpPr>
          <p:cNvPr id="59" name="Text Placeholder 6">
            <a:extLst>
              <a:ext uri="{FF2B5EF4-FFF2-40B4-BE49-F238E27FC236}">
                <a16:creationId xmlns:a16="http://schemas.microsoft.com/office/drawing/2014/main" id="{B6F8CAF0-03FC-4701-9F47-5188C021614F}"/>
              </a:ext>
            </a:extLst>
          </p:cNvPr>
          <p:cNvSpPr txBox="1">
            <a:spLocks/>
          </p:cNvSpPr>
          <p:nvPr/>
        </p:nvSpPr>
        <p:spPr>
          <a:xfrm>
            <a:off x="9487698" y="334237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t>5</a:t>
            </a:r>
          </a:p>
        </p:txBody>
      </p:sp>
      <p:pic>
        <p:nvPicPr>
          <p:cNvPr id="63" name="Picture 62" descr="A close up of a logo&#10;&#10;Description automatically generated">
            <a:extLst>
              <a:ext uri="{FF2B5EF4-FFF2-40B4-BE49-F238E27FC236}">
                <a16:creationId xmlns:a16="http://schemas.microsoft.com/office/drawing/2014/main" id="{F46E6E76-6424-436A-91A1-3525611A3778}"/>
              </a:ext>
            </a:extLst>
          </p:cNvPr>
          <p:cNvPicPr>
            <a:picLocks noChangeAspect="1"/>
          </p:cNvPicPr>
          <p:nvPr/>
        </p:nvPicPr>
        <p:blipFill>
          <a:blip r:embed="rId3"/>
          <a:stretch>
            <a:fillRect/>
          </a:stretch>
        </p:blipFill>
        <p:spPr>
          <a:xfrm>
            <a:off x="9623637" y="620010"/>
            <a:ext cx="1917470" cy="1004057"/>
          </a:xfrm>
          <a:prstGeom prst="rect">
            <a:avLst/>
          </a:prstGeom>
        </p:spPr>
      </p:pic>
      <p:sp>
        <p:nvSpPr>
          <p:cNvPr id="6" name="Oval 5">
            <a:extLst>
              <a:ext uri="{FF2B5EF4-FFF2-40B4-BE49-F238E27FC236}">
                <a16:creationId xmlns:a16="http://schemas.microsoft.com/office/drawing/2014/main" id="{BB246A9C-A5BE-40F7-B3AF-74601BE184BC}"/>
              </a:ext>
            </a:extLst>
          </p:cNvPr>
          <p:cNvSpPr/>
          <p:nvPr/>
        </p:nvSpPr>
        <p:spPr>
          <a:xfrm>
            <a:off x="1296893" y="2677459"/>
            <a:ext cx="1524000" cy="1524000"/>
          </a:xfrm>
          <a:prstGeom prst="ellipse">
            <a:avLst/>
          </a:prstGeom>
          <a:noFill/>
          <a:ln w="7239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860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ee the source image">
            <a:extLst>
              <a:ext uri="{FF2B5EF4-FFF2-40B4-BE49-F238E27FC236}">
                <a16:creationId xmlns:a16="http://schemas.microsoft.com/office/drawing/2014/main" id="{C099925E-8A1A-4DDC-8B63-391CF441D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065" y="1312222"/>
            <a:ext cx="6139296" cy="42335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F286CF9D-75EE-4558-992E-5E73BDFD6FD6}"/>
              </a:ext>
            </a:extLst>
          </p:cNvPr>
          <p:cNvSpPr txBox="1"/>
          <p:nvPr/>
        </p:nvSpPr>
        <p:spPr>
          <a:xfrm>
            <a:off x="518307" y="1990382"/>
            <a:ext cx="5577693" cy="3194721"/>
          </a:xfrm>
          <a:prstGeom prst="rect">
            <a:avLst/>
          </a:prstGeom>
          <a:noFill/>
        </p:spPr>
        <p:txBody>
          <a:bodyPr wrap="square" rtlCol="0">
            <a:spAutoFit/>
          </a:bodyPr>
          <a:lstStyle/>
          <a:p>
            <a:pPr algn="ctr" rtl="0">
              <a:lnSpc>
                <a:spcPct val="90000"/>
              </a:lnSpc>
            </a:pPr>
            <a:r>
              <a:rPr lang="en-GB" sz="3200" kern="1500" spc="-73" dirty="0">
                <a:latin typeface="Segoe UI Semibold" panose="020B0702040204020203" pitchFamily="34" charset="0"/>
                <a:cs typeface="Segoe UI Semibold" panose="020B0702040204020203" pitchFamily="34" charset="0"/>
              </a:rPr>
              <a:t>Students </a:t>
            </a:r>
            <a:r>
              <a:rPr lang="en-GB" sz="3200" u="sng" kern="1500" spc="-73" dirty="0">
                <a:latin typeface="Segoe UI Semibold" panose="020B0702040204020203" pitchFamily="34" charset="0"/>
                <a:cs typeface="Segoe UI Semibold" panose="020B0702040204020203" pitchFamily="34" charset="0"/>
              </a:rPr>
              <a:t>must follow their normal timetable </a:t>
            </a:r>
            <a:r>
              <a:rPr lang="en-GB" sz="3200" kern="1500" spc="-73" dirty="0">
                <a:latin typeface="Segoe UI Semibold" panose="020B0702040204020203" pitchFamily="34" charset="0"/>
                <a:cs typeface="Segoe UI Semibold" panose="020B0702040204020203" pitchFamily="34" charset="0"/>
              </a:rPr>
              <a:t>to ensure that they can participate in any live content and ask teachers any necessary questions during the 45 minute lesson.</a:t>
            </a:r>
            <a:endParaRPr lang="en-gb" sz="3200" kern="1500" spc="-73"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4597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ee the source image">
            <a:extLst>
              <a:ext uri="{FF2B5EF4-FFF2-40B4-BE49-F238E27FC236}">
                <a16:creationId xmlns:a16="http://schemas.microsoft.com/office/drawing/2014/main" id="{C099925E-8A1A-4DDC-8B63-391CF441D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659" y="142183"/>
            <a:ext cx="2969342" cy="2047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17852B8-D742-479B-A6A3-EC9579DD522A}"/>
              </a:ext>
            </a:extLst>
          </p:cNvPr>
          <p:cNvPicPr>
            <a:picLocks noChangeAspect="1"/>
          </p:cNvPicPr>
          <p:nvPr/>
        </p:nvPicPr>
        <p:blipFill>
          <a:blip r:embed="rId3"/>
          <a:stretch>
            <a:fillRect/>
          </a:stretch>
        </p:blipFill>
        <p:spPr>
          <a:xfrm>
            <a:off x="497969" y="2076926"/>
            <a:ext cx="11196061" cy="3997090"/>
          </a:xfrm>
          <a:prstGeom prst="rect">
            <a:avLst/>
          </a:prstGeom>
        </p:spPr>
      </p:pic>
      <p:sp>
        <p:nvSpPr>
          <p:cNvPr id="5" name="Rectangle 4">
            <a:extLst>
              <a:ext uri="{FF2B5EF4-FFF2-40B4-BE49-F238E27FC236}">
                <a16:creationId xmlns:a16="http://schemas.microsoft.com/office/drawing/2014/main" id="{161C3B51-66EA-4BB1-BFA5-5684159CE640}"/>
              </a:ext>
            </a:extLst>
          </p:cNvPr>
          <p:cNvSpPr/>
          <p:nvPr/>
        </p:nvSpPr>
        <p:spPr>
          <a:xfrm>
            <a:off x="1660111" y="3008011"/>
            <a:ext cx="2463421" cy="14466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682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1" name="Rectangle 1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26A74DF-0B77-45C3-A9DF-C7B28F263D13}"/>
              </a:ext>
            </a:extLst>
          </p:cNvPr>
          <p:cNvPicPr>
            <a:picLocks noChangeAspect="1"/>
          </p:cNvPicPr>
          <p:nvPr/>
        </p:nvPicPr>
        <p:blipFill rotWithShape="1">
          <a:blip r:embed="rId3"/>
          <a:srcRect t="6939"/>
          <a:stretch/>
        </p:blipFill>
        <p:spPr>
          <a:xfrm>
            <a:off x="838200" y="704765"/>
            <a:ext cx="10628376" cy="5440003"/>
          </a:xfrm>
          <a:prstGeom prst="rect">
            <a:avLst/>
          </a:prstGeom>
        </p:spPr>
      </p:pic>
      <p:pic>
        <p:nvPicPr>
          <p:cNvPr id="5124" name="Picture 4" descr="See the source image">
            <a:hlinkClick r:id="rId4"/>
            <a:extLst>
              <a:ext uri="{FF2B5EF4-FFF2-40B4-BE49-F238E27FC236}">
                <a16:creationId xmlns:a16="http://schemas.microsoft.com/office/drawing/2014/main" id="{1A30D7A2-9B43-4D41-BD69-C5606B02B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827" y="5447610"/>
            <a:ext cx="3144889" cy="1394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F057A4-B061-47FA-BCAC-0BA2B9E44805}"/>
              </a:ext>
            </a:extLst>
          </p:cNvPr>
          <p:cNvSpPr txBox="1"/>
          <p:nvPr/>
        </p:nvSpPr>
        <p:spPr>
          <a:xfrm>
            <a:off x="3283975" y="465362"/>
            <a:ext cx="8182601" cy="1231106"/>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b="1" dirty="0">
                <a:solidFill>
                  <a:srgbClr val="313650"/>
                </a:solidFill>
                <a:latin typeface="Segoe UI" panose="020B0502040204020203" pitchFamily="34" charset="0"/>
                <a:cs typeface="Segoe UI" panose="020B0502040204020203" pitchFamily="34" charset="0"/>
              </a:rPr>
              <a:t>Things to remember:</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solidFill>
                  <a:srgbClr val="313650"/>
                </a:solidFill>
                <a:latin typeface="Segoe UI" panose="020B0502040204020203" pitchFamily="34" charset="0"/>
                <a:cs typeface="Segoe UI" panose="020B0502040204020203" pitchFamily="34" charset="0"/>
              </a:rPr>
              <a:t>All students will be enrolled in all their classes on Microsoft Teams.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solidFill>
                  <a:srgbClr val="313650"/>
                </a:solidFill>
                <a:latin typeface="Segoe UI" panose="020B0502040204020203" pitchFamily="34" charset="0"/>
                <a:cs typeface="Segoe UI" panose="020B0502040204020203" pitchFamily="34" charset="0"/>
              </a:rPr>
              <a:t>Students will </a:t>
            </a:r>
            <a:r>
              <a:rPr lang="en-GB" sz="1400" b="1" dirty="0">
                <a:solidFill>
                  <a:srgbClr val="313650"/>
                </a:solidFill>
                <a:latin typeface="Segoe UI" panose="020B0502040204020203" pitchFamily="34" charset="0"/>
                <a:cs typeface="Segoe UI" panose="020B0502040204020203" pitchFamily="34" charset="0"/>
              </a:rPr>
              <a:t>need to feel confident when accessing Teams </a:t>
            </a:r>
            <a:r>
              <a:rPr lang="en-GB" sz="1400" dirty="0">
                <a:solidFill>
                  <a:srgbClr val="313650"/>
                </a:solidFill>
                <a:latin typeface="Segoe UI" panose="020B0502040204020203" pitchFamily="34" charset="0"/>
                <a:cs typeface="Segoe UI" panose="020B0502040204020203" pitchFamily="34" charset="0"/>
              </a:rPr>
              <a:t>on their home computer if they haven’t used this already during lockdown.</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solidFill>
                  <a:srgbClr val="313650"/>
                </a:solidFill>
                <a:latin typeface="Segoe UI" panose="020B0502040204020203" pitchFamily="34" charset="0"/>
                <a:cs typeface="Segoe UI" panose="020B0502040204020203" pitchFamily="34" charset="0"/>
              </a:rPr>
              <a:t>Look at the student guide below if they are struggling with how to use the software.</a:t>
            </a:r>
            <a:endParaRPr lang="en-GB" sz="1600" dirty="0"/>
          </a:p>
        </p:txBody>
      </p:sp>
    </p:spTree>
    <p:extLst>
      <p:ext uri="{BB962C8B-B14F-4D97-AF65-F5344CB8AC3E}">
        <p14:creationId xmlns:p14="http://schemas.microsoft.com/office/powerpoint/2010/main" val="224441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0529AE3C-4474-4578-AD9F-D74F18F23738}"/>
              </a:ext>
            </a:extLst>
          </p:cNvPr>
          <p:cNvSpPr txBox="1"/>
          <p:nvPr/>
        </p:nvSpPr>
        <p:spPr>
          <a:xfrm>
            <a:off x="239186" y="273447"/>
            <a:ext cx="10462820" cy="535531"/>
          </a:xfrm>
          <a:prstGeom prst="rect">
            <a:avLst/>
          </a:prstGeom>
          <a:noFill/>
        </p:spPr>
        <p:txBody>
          <a:bodyPr wrap="square" rtlCol="0">
            <a:spAutoFit/>
          </a:bodyPr>
          <a:lstStyle/>
          <a:p>
            <a:pPr rtl="0">
              <a:lnSpc>
                <a:spcPct val="90000"/>
              </a:lnSpc>
            </a:pPr>
            <a:r>
              <a:rPr lang="en-GB" sz="3200" kern="1500" spc="-73" dirty="0">
                <a:latin typeface="Segoe UI Semibold" panose="020B0702040204020203" pitchFamily="34" charset="0"/>
                <a:cs typeface="Segoe UI Semibold" panose="020B0702040204020203" pitchFamily="34" charset="0"/>
              </a:rPr>
              <a:t>How does my child access Teams?</a:t>
            </a:r>
            <a:endParaRPr lang="en-gb" sz="3200" kern="1500" spc="-73" dirty="0">
              <a:latin typeface="Segoe UI Semibold" panose="020B0702040204020203"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60FC9DF0-7852-4C7B-801A-0F8668F46949}"/>
              </a:ext>
            </a:extLst>
          </p:cNvPr>
          <p:cNvPicPr>
            <a:picLocks noChangeAspect="1"/>
          </p:cNvPicPr>
          <p:nvPr/>
        </p:nvPicPr>
        <p:blipFill>
          <a:blip r:embed="rId2"/>
          <a:stretch>
            <a:fillRect/>
          </a:stretch>
        </p:blipFill>
        <p:spPr>
          <a:xfrm>
            <a:off x="497969" y="2214578"/>
            <a:ext cx="11196061" cy="3997090"/>
          </a:xfrm>
          <a:prstGeom prst="rect">
            <a:avLst/>
          </a:prstGeom>
        </p:spPr>
      </p:pic>
      <p:sp>
        <p:nvSpPr>
          <p:cNvPr id="6" name="Rectangle 5">
            <a:extLst>
              <a:ext uri="{FF2B5EF4-FFF2-40B4-BE49-F238E27FC236}">
                <a16:creationId xmlns:a16="http://schemas.microsoft.com/office/drawing/2014/main" id="{0BA595AA-1CD0-4D03-95B3-C2FDA1EC2AD8}"/>
              </a:ext>
            </a:extLst>
          </p:cNvPr>
          <p:cNvSpPr/>
          <p:nvPr/>
        </p:nvSpPr>
        <p:spPr>
          <a:xfrm>
            <a:off x="4865427" y="3135830"/>
            <a:ext cx="2463421" cy="14466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09607E2-C9C5-4337-923D-D956BB70019E}"/>
              </a:ext>
            </a:extLst>
          </p:cNvPr>
          <p:cNvSpPr txBox="1"/>
          <p:nvPr/>
        </p:nvSpPr>
        <p:spPr>
          <a:xfrm>
            <a:off x="673790" y="1014249"/>
            <a:ext cx="10844418" cy="1200329"/>
          </a:xfrm>
          <a:prstGeom prst="rect">
            <a:avLst/>
          </a:prstGeom>
          <a:noFill/>
          <a:ln w="57150">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13650"/>
                </a:solidFill>
                <a:effectLst/>
                <a:uLnTx/>
                <a:uFillTx/>
                <a:latin typeface="Segoe UI" panose="020B0502040204020203" pitchFamily="34" charset="0"/>
                <a:ea typeface="+mn-ea"/>
                <a:cs typeface="Segoe UI" panose="020B0502040204020203" pitchFamily="34" charset="0"/>
              </a:rPr>
              <a:t>All students have been reminded how to access Teams during assemblies. They can access it through their NSB email or by downloading the software and logging in to view their classes.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rgbClr val="313650"/>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13650"/>
                </a:solidFill>
                <a:effectLst/>
                <a:uLnTx/>
                <a:uFillTx/>
                <a:latin typeface="Segoe UI" panose="020B0502040204020203" pitchFamily="34" charset="0"/>
                <a:ea typeface="+mn-ea"/>
                <a:cs typeface="Segoe UI" panose="020B0502040204020203" pitchFamily="34" charset="0"/>
              </a:rPr>
              <a:t>If students struggle to find Teams, they can follow this guidance.</a:t>
            </a:r>
          </a:p>
        </p:txBody>
      </p:sp>
    </p:spTree>
    <p:extLst>
      <p:ext uri="{BB962C8B-B14F-4D97-AF65-F5344CB8AC3E}">
        <p14:creationId xmlns:p14="http://schemas.microsoft.com/office/powerpoint/2010/main" val="10588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0529AE3C-4474-4578-AD9F-D74F18F23738}"/>
              </a:ext>
            </a:extLst>
          </p:cNvPr>
          <p:cNvSpPr txBox="1"/>
          <p:nvPr/>
        </p:nvSpPr>
        <p:spPr>
          <a:xfrm>
            <a:off x="239186" y="273447"/>
            <a:ext cx="10462820" cy="535531"/>
          </a:xfrm>
          <a:prstGeom prst="rect">
            <a:avLst/>
          </a:prstGeom>
          <a:noFill/>
        </p:spPr>
        <p:txBody>
          <a:bodyPr wrap="square" rtlCol="0">
            <a:spAutoFit/>
          </a:bodyPr>
          <a:lstStyle/>
          <a:p>
            <a:pPr rtl="0">
              <a:lnSpc>
                <a:spcPct val="90000"/>
              </a:lnSpc>
            </a:pPr>
            <a:r>
              <a:rPr lang="en-GB" sz="3200" kern="1500" spc="-73" dirty="0">
                <a:latin typeface="Segoe UI Semibold" panose="020B0702040204020203" pitchFamily="34" charset="0"/>
                <a:cs typeface="Segoe UI Semibold" panose="020B0702040204020203" pitchFamily="34" charset="0"/>
              </a:rPr>
              <a:t>How does my child access Teams?</a:t>
            </a:r>
            <a:endParaRPr lang="en-gb" sz="3200" kern="1500" spc="-73" dirty="0">
              <a:latin typeface="Segoe UI Semibold" panose="020B0702040204020203" pitchFamily="34" charset="0"/>
              <a:cs typeface="Segoe UI Semibold" panose="020B0702040204020203" pitchFamily="34" charset="0"/>
            </a:endParaRPr>
          </a:p>
        </p:txBody>
      </p:sp>
      <p:pic>
        <p:nvPicPr>
          <p:cNvPr id="4" name="Picture 3">
            <a:extLst>
              <a:ext uri="{FF2B5EF4-FFF2-40B4-BE49-F238E27FC236}">
                <a16:creationId xmlns:a16="http://schemas.microsoft.com/office/drawing/2014/main" id="{1883C787-28F3-4367-A6E5-1F02915E9B3E}"/>
              </a:ext>
            </a:extLst>
          </p:cNvPr>
          <p:cNvPicPr>
            <a:picLocks noChangeAspect="1"/>
          </p:cNvPicPr>
          <p:nvPr/>
        </p:nvPicPr>
        <p:blipFill>
          <a:blip r:embed="rId2"/>
          <a:stretch>
            <a:fillRect/>
          </a:stretch>
        </p:blipFill>
        <p:spPr>
          <a:xfrm>
            <a:off x="791036" y="1698983"/>
            <a:ext cx="2409825" cy="790575"/>
          </a:xfrm>
          <a:prstGeom prst="rect">
            <a:avLst/>
          </a:prstGeom>
        </p:spPr>
      </p:pic>
      <p:pic>
        <p:nvPicPr>
          <p:cNvPr id="8" name="Picture 7">
            <a:extLst>
              <a:ext uri="{FF2B5EF4-FFF2-40B4-BE49-F238E27FC236}">
                <a16:creationId xmlns:a16="http://schemas.microsoft.com/office/drawing/2014/main" id="{7219454F-5E7B-4065-9EB5-4D6FDB94B381}"/>
              </a:ext>
            </a:extLst>
          </p:cNvPr>
          <p:cNvPicPr>
            <a:picLocks noChangeAspect="1"/>
          </p:cNvPicPr>
          <p:nvPr/>
        </p:nvPicPr>
        <p:blipFill>
          <a:blip r:embed="rId3"/>
          <a:stretch>
            <a:fillRect/>
          </a:stretch>
        </p:blipFill>
        <p:spPr>
          <a:xfrm>
            <a:off x="7688098" y="677824"/>
            <a:ext cx="3645819" cy="5611761"/>
          </a:xfrm>
          <a:prstGeom prst="rect">
            <a:avLst/>
          </a:prstGeom>
        </p:spPr>
      </p:pic>
      <p:sp>
        <p:nvSpPr>
          <p:cNvPr id="9" name="Rectangle 8">
            <a:extLst>
              <a:ext uri="{FF2B5EF4-FFF2-40B4-BE49-F238E27FC236}">
                <a16:creationId xmlns:a16="http://schemas.microsoft.com/office/drawing/2014/main" id="{56010040-648B-4858-8828-EF0B71FF53A5}"/>
              </a:ext>
            </a:extLst>
          </p:cNvPr>
          <p:cNvSpPr/>
          <p:nvPr/>
        </p:nvSpPr>
        <p:spPr>
          <a:xfrm>
            <a:off x="9378435" y="3900288"/>
            <a:ext cx="1668108" cy="63484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id="{8BE3A67C-9001-4C29-847C-10BFEB918397}"/>
              </a:ext>
            </a:extLst>
          </p:cNvPr>
          <p:cNvCxnSpPr>
            <a:cxnSpLocks/>
            <a:endCxn id="8" idx="1"/>
          </p:cNvCxnSpPr>
          <p:nvPr/>
        </p:nvCxnSpPr>
        <p:spPr>
          <a:xfrm>
            <a:off x="3384755" y="2182761"/>
            <a:ext cx="4303343" cy="13009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2129D-5535-440C-BA15-DB9753C42A4C}"/>
              </a:ext>
            </a:extLst>
          </p:cNvPr>
          <p:cNvPicPr>
            <a:picLocks noChangeAspect="1"/>
          </p:cNvPicPr>
          <p:nvPr/>
        </p:nvPicPr>
        <p:blipFill>
          <a:blip r:embed="rId2"/>
          <a:stretch>
            <a:fillRect/>
          </a:stretch>
        </p:blipFill>
        <p:spPr>
          <a:xfrm>
            <a:off x="1036714" y="630493"/>
            <a:ext cx="879632" cy="5597013"/>
          </a:xfrm>
          <a:prstGeom prst="rect">
            <a:avLst/>
          </a:prstGeom>
        </p:spPr>
      </p:pic>
      <p:cxnSp>
        <p:nvCxnSpPr>
          <p:cNvPr id="4" name="Straight Arrow Connector 3">
            <a:extLst>
              <a:ext uri="{FF2B5EF4-FFF2-40B4-BE49-F238E27FC236}">
                <a16:creationId xmlns:a16="http://schemas.microsoft.com/office/drawing/2014/main" id="{77D24253-E588-4536-91AE-06D2F9AF856F}"/>
              </a:ext>
            </a:extLst>
          </p:cNvPr>
          <p:cNvCxnSpPr>
            <a:cxnSpLocks/>
          </p:cNvCxnSpPr>
          <p:nvPr/>
        </p:nvCxnSpPr>
        <p:spPr>
          <a:xfrm>
            <a:off x="1916346" y="2744031"/>
            <a:ext cx="2875936" cy="298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8A5CCA3-2622-41DC-B6D2-B1E09279EF5D}"/>
              </a:ext>
            </a:extLst>
          </p:cNvPr>
          <p:cNvSpPr txBox="1"/>
          <p:nvPr/>
        </p:nvSpPr>
        <p:spPr>
          <a:xfrm>
            <a:off x="5066070" y="2456105"/>
            <a:ext cx="6400505" cy="120032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dirty="0">
                <a:solidFill>
                  <a:srgbClr val="313650"/>
                </a:solidFill>
                <a:latin typeface="Segoe UI" panose="020B0502040204020203" pitchFamily="34" charset="0"/>
                <a:cs typeface="Segoe UI" panose="020B0502040204020203" pitchFamily="34" charset="0"/>
              </a:rPr>
              <a:t>Students can find their classes here. All classes will match their timetables so they can easily switch between subjects. Students can select a class to see any materials that may have been added there.</a:t>
            </a:r>
            <a:endParaRPr lang="en-GB" sz="1600" dirty="0"/>
          </a:p>
        </p:txBody>
      </p:sp>
      <p:cxnSp>
        <p:nvCxnSpPr>
          <p:cNvPr id="9" name="Straight Arrow Connector 8">
            <a:extLst>
              <a:ext uri="{FF2B5EF4-FFF2-40B4-BE49-F238E27FC236}">
                <a16:creationId xmlns:a16="http://schemas.microsoft.com/office/drawing/2014/main" id="{4DBD4102-D116-4715-BF94-A8F2EFAAD3D3}"/>
              </a:ext>
            </a:extLst>
          </p:cNvPr>
          <p:cNvCxnSpPr>
            <a:cxnSpLocks/>
          </p:cNvCxnSpPr>
          <p:nvPr/>
        </p:nvCxnSpPr>
        <p:spPr>
          <a:xfrm>
            <a:off x="1916346" y="4178727"/>
            <a:ext cx="2935873" cy="9979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2C6CBF-42CE-4914-BC15-40796B6643FF}"/>
              </a:ext>
            </a:extLst>
          </p:cNvPr>
          <p:cNvSpPr txBox="1"/>
          <p:nvPr/>
        </p:nvSpPr>
        <p:spPr>
          <a:xfrm>
            <a:off x="5066070" y="4513458"/>
            <a:ext cx="6400505" cy="120032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dirty="0">
                <a:solidFill>
                  <a:srgbClr val="313650"/>
                </a:solidFill>
                <a:latin typeface="Segoe UI" panose="020B0502040204020203" pitchFamily="34" charset="0"/>
                <a:cs typeface="Segoe UI" panose="020B0502040204020203" pitchFamily="34" charset="0"/>
              </a:rPr>
              <a:t>Students can check their calendar to see if they have a timetabled ‘live lesson’ during the week. They will already have been notified about this through AIM but they can ‘Join’ the lesson through here and participate in the lesson.</a:t>
            </a:r>
          </a:p>
        </p:txBody>
      </p:sp>
      <p:cxnSp>
        <p:nvCxnSpPr>
          <p:cNvPr id="18" name="Straight Arrow Connector 17">
            <a:extLst>
              <a:ext uri="{FF2B5EF4-FFF2-40B4-BE49-F238E27FC236}">
                <a16:creationId xmlns:a16="http://schemas.microsoft.com/office/drawing/2014/main" id="{A5C155D0-65C0-4016-8C2D-05DBDE0831E1}"/>
              </a:ext>
            </a:extLst>
          </p:cNvPr>
          <p:cNvCxnSpPr>
            <a:cxnSpLocks/>
          </p:cNvCxnSpPr>
          <p:nvPr/>
        </p:nvCxnSpPr>
        <p:spPr>
          <a:xfrm flipV="1">
            <a:off x="1916346" y="891104"/>
            <a:ext cx="2725544" cy="8473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0AEB6B-5F3E-4B75-A78C-628C77E5EA0B}"/>
              </a:ext>
            </a:extLst>
          </p:cNvPr>
          <p:cNvSpPr txBox="1"/>
          <p:nvPr/>
        </p:nvSpPr>
        <p:spPr>
          <a:xfrm>
            <a:off x="5066069" y="352159"/>
            <a:ext cx="6400505" cy="1477328"/>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dirty="0">
                <a:solidFill>
                  <a:srgbClr val="313650"/>
                </a:solidFill>
                <a:latin typeface="Segoe UI" panose="020B0502040204020203" pitchFamily="34" charset="0"/>
                <a:cs typeface="Segoe UI" panose="020B0502040204020203" pitchFamily="34" charset="0"/>
              </a:rPr>
              <a:t>If students are completing work independently (set through AIM) but need more help and guidance, they can use the ‘Chat’ function to contact their teacher and ask for support. </a:t>
            </a:r>
            <a:r>
              <a:rPr lang="en-GB" b="1" u="sng" dirty="0">
                <a:solidFill>
                  <a:srgbClr val="313650"/>
                </a:solidFill>
                <a:latin typeface="Segoe UI" panose="020B0502040204020203" pitchFamily="34" charset="0"/>
                <a:cs typeface="Segoe UI" panose="020B0502040204020203" pitchFamily="34" charset="0"/>
              </a:rPr>
              <a:t>They can only do this during their 45 minute timetabled lesson.</a:t>
            </a:r>
            <a:endParaRPr lang="en-GB" sz="1600" b="1" u="sng" dirty="0"/>
          </a:p>
        </p:txBody>
      </p:sp>
    </p:spTree>
    <p:extLst>
      <p:ext uri="{BB962C8B-B14F-4D97-AF65-F5344CB8AC3E}">
        <p14:creationId xmlns:p14="http://schemas.microsoft.com/office/powerpoint/2010/main" val="19346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858FB0-D724-48CA-91AE-F4F0C31F757C}"/>
              </a:ext>
            </a:extLst>
          </p:cNvPr>
          <p:cNvGrpSpPr/>
          <p:nvPr/>
        </p:nvGrpSpPr>
        <p:grpSpPr>
          <a:xfrm>
            <a:off x="823616" y="538302"/>
            <a:ext cx="10544767" cy="5912989"/>
            <a:chOff x="823616" y="538302"/>
            <a:chExt cx="10544767" cy="5912989"/>
          </a:xfrm>
        </p:grpSpPr>
        <p:pic>
          <p:nvPicPr>
            <p:cNvPr id="3" name="Picture 2">
              <a:extLst>
                <a:ext uri="{FF2B5EF4-FFF2-40B4-BE49-F238E27FC236}">
                  <a16:creationId xmlns:a16="http://schemas.microsoft.com/office/drawing/2014/main" id="{A3BA7D20-B35F-4B2D-BFB4-49AFE46460D4}"/>
                </a:ext>
              </a:extLst>
            </p:cNvPr>
            <p:cNvPicPr>
              <a:picLocks noChangeAspect="1"/>
            </p:cNvPicPr>
            <p:nvPr/>
          </p:nvPicPr>
          <p:blipFill>
            <a:blip r:embed="rId2"/>
            <a:stretch>
              <a:fillRect/>
            </a:stretch>
          </p:blipFill>
          <p:spPr>
            <a:xfrm>
              <a:off x="823616" y="538302"/>
              <a:ext cx="10544767" cy="5912989"/>
            </a:xfrm>
            <a:prstGeom prst="rect">
              <a:avLst/>
            </a:prstGeom>
          </p:spPr>
        </p:pic>
        <p:sp>
          <p:nvSpPr>
            <p:cNvPr id="4" name="Rectangle 3">
              <a:extLst>
                <a:ext uri="{FF2B5EF4-FFF2-40B4-BE49-F238E27FC236}">
                  <a16:creationId xmlns:a16="http://schemas.microsoft.com/office/drawing/2014/main" id="{BF4CE1B3-A4A3-4DC2-80A7-6CAD1DF4BF8D}"/>
                </a:ext>
              </a:extLst>
            </p:cNvPr>
            <p:cNvSpPr/>
            <p:nvPr/>
          </p:nvSpPr>
          <p:spPr>
            <a:xfrm>
              <a:off x="9027517" y="1590008"/>
              <a:ext cx="2156824" cy="743759"/>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Arrow Connector 5">
            <a:extLst>
              <a:ext uri="{FF2B5EF4-FFF2-40B4-BE49-F238E27FC236}">
                <a16:creationId xmlns:a16="http://schemas.microsoft.com/office/drawing/2014/main" id="{9083C5C3-0F05-43EC-9D78-E6313B05FDC8}"/>
              </a:ext>
            </a:extLst>
          </p:cNvPr>
          <p:cNvCxnSpPr>
            <a:cxnSpLocks/>
          </p:cNvCxnSpPr>
          <p:nvPr/>
        </p:nvCxnSpPr>
        <p:spPr>
          <a:xfrm flipH="1" flipV="1">
            <a:off x="9564427" y="1638913"/>
            <a:ext cx="541502" cy="11042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6C0F0F5-08CC-4E7B-B5A2-E7363E20029C}"/>
              </a:ext>
            </a:extLst>
          </p:cNvPr>
          <p:cNvSpPr txBox="1"/>
          <p:nvPr/>
        </p:nvSpPr>
        <p:spPr>
          <a:xfrm>
            <a:off x="9027517" y="2959668"/>
            <a:ext cx="2156824" cy="2031325"/>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sz="1400" dirty="0">
                <a:solidFill>
                  <a:srgbClr val="313650"/>
                </a:solidFill>
                <a:latin typeface="Segoe UI" panose="020B0502040204020203" pitchFamily="34" charset="0"/>
                <a:cs typeface="Segoe UI" panose="020B0502040204020203" pitchFamily="34" charset="0"/>
              </a:rPr>
              <a:t>Students can respond to the lesson, ask questions and provide feedback in this ‘chat’ box.</a:t>
            </a:r>
          </a:p>
          <a:p>
            <a:pPr marR="0" lvl="0" defTabSz="914400" rtl="0" eaLnBrk="1" fontAlgn="auto" latinLnBrk="0" hangingPunct="1">
              <a:lnSpc>
                <a:spcPct val="100000"/>
              </a:lnSpc>
              <a:spcBef>
                <a:spcPts val="0"/>
              </a:spcBef>
              <a:spcAft>
                <a:spcPts val="0"/>
              </a:spcAft>
              <a:buClrTx/>
              <a:buSzTx/>
              <a:tabLst/>
              <a:defRPr/>
            </a:pPr>
            <a:endParaRPr lang="en-GB" sz="1400" dirty="0">
              <a:solidFill>
                <a:srgbClr val="313650"/>
              </a:solidFill>
              <a:latin typeface="Segoe UI" panose="020B0502040204020203" pitchFamily="34" charset="0"/>
              <a:cs typeface="Segoe UI" panose="020B0502040204020203" pitchFamily="34" charset="0"/>
            </a:endParaRPr>
          </a:p>
          <a:p>
            <a:pPr marR="0" lvl="0" defTabSz="914400" rtl="0" eaLnBrk="1" fontAlgn="auto" latinLnBrk="0" hangingPunct="1">
              <a:lnSpc>
                <a:spcPct val="100000"/>
              </a:lnSpc>
              <a:spcBef>
                <a:spcPts val="0"/>
              </a:spcBef>
              <a:spcAft>
                <a:spcPts val="0"/>
              </a:spcAft>
              <a:buClrTx/>
              <a:buSzTx/>
              <a:tabLst/>
              <a:defRPr/>
            </a:pPr>
            <a:r>
              <a:rPr lang="en-GB" sz="1400" dirty="0">
                <a:solidFill>
                  <a:srgbClr val="313650"/>
                </a:solidFill>
                <a:latin typeface="Segoe UI" panose="020B0502040204020203" pitchFamily="34" charset="0"/>
                <a:cs typeface="Segoe UI" panose="020B0502040204020203" pitchFamily="34" charset="0"/>
              </a:rPr>
              <a:t>Teachers can then help to clarify explanations and provide further instruction.</a:t>
            </a:r>
            <a:endParaRPr lang="en-GB" sz="1200" dirty="0"/>
          </a:p>
        </p:txBody>
      </p:sp>
    </p:spTree>
    <p:extLst>
      <p:ext uri="{BB962C8B-B14F-4D97-AF65-F5344CB8AC3E}">
        <p14:creationId xmlns:p14="http://schemas.microsoft.com/office/powerpoint/2010/main" val="2140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71582" y="560991"/>
            <a:ext cx="9683058" cy="1004057"/>
          </a:xfrm>
        </p:spPr>
        <p:txBody>
          <a:bodyPr rtlCol="0"/>
          <a:lstStyle/>
          <a:p>
            <a:pPr rtl="0"/>
            <a:r>
              <a:rPr lang="en-GB" dirty="0"/>
              <a:t>NSB Parent &amp; Carer Guide</a:t>
            </a:r>
          </a:p>
        </p:txBody>
      </p:sp>
      <p:sp>
        <p:nvSpPr>
          <p:cNvPr id="3" name="Subtitle 2">
            <a:extLst>
              <a:ext uri="{FF2B5EF4-FFF2-40B4-BE49-F238E27FC236}">
                <a16:creationId xmlns:a16="http://schemas.microsoft.com/office/drawing/2014/main" id="{F766E226-2491-4875-B474-7A01921DDBAC}"/>
              </a:ext>
            </a:extLst>
          </p:cNvPr>
          <p:cNvSpPr>
            <a:spLocks noGrp="1"/>
          </p:cNvSpPr>
          <p:nvPr>
            <p:ph type="subTitle" idx="1"/>
          </p:nvPr>
        </p:nvSpPr>
        <p:spPr>
          <a:xfrm>
            <a:off x="771582" y="1810870"/>
            <a:ext cx="10631706" cy="803067"/>
          </a:xfrm>
        </p:spPr>
        <p:txBody>
          <a:bodyPr rtlCol="0">
            <a:normAutofit/>
          </a:bodyPr>
          <a:lstStyle/>
          <a:p>
            <a:pPr rtl="0"/>
            <a:r>
              <a:rPr lang="en-GB" dirty="0"/>
              <a:t>What to expect in the event of a </a:t>
            </a:r>
            <a:r>
              <a:rPr lang="en-GB" b="1" dirty="0"/>
              <a:t>partial closure </a:t>
            </a:r>
            <a:r>
              <a:rPr lang="en-GB" dirty="0"/>
              <a:t>when students are required to self-isolate due to a confirmed case of COVID-19 in the school community</a:t>
            </a:r>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a:xfrm>
            <a:off x="1424639" y="3345429"/>
            <a:ext cx="1260000" cy="415497"/>
          </a:xfrm>
        </p:spPr>
        <p:txBody>
          <a:bodyPr rtlCol="0">
            <a:noAutofit/>
          </a:bodyPr>
          <a:lstStyle/>
          <a:p>
            <a:pPr rtl="0"/>
            <a:r>
              <a:rPr lang="en-GB" sz="4000" dirty="0"/>
              <a:t>1</a:t>
            </a:r>
          </a:p>
        </p:txBody>
      </p:sp>
      <p:sp>
        <p:nvSpPr>
          <p:cNvPr id="19" name="Text Placeholder 18">
            <a:extLst>
              <a:ext uri="{FF2B5EF4-FFF2-40B4-BE49-F238E27FC236}">
                <a16:creationId xmlns:a16="http://schemas.microsoft.com/office/drawing/2014/main" id="{F453F355-355D-4EA9-978E-A35A4E2F7CA9}"/>
              </a:ext>
            </a:extLst>
          </p:cNvPr>
          <p:cNvSpPr>
            <a:spLocks noGrp="1"/>
          </p:cNvSpPr>
          <p:nvPr>
            <p:ph type="body" sz="quarter" idx="28"/>
          </p:nvPr>
        </p:nvSpPr>
        <p:spPr>
          <a:xfrm>
            <a:off x="1148994" y="4199468"/>
            <a:ext cx="1800000" cy="532630"/>
          </a:xfrm>
        </p:spPr>
        <p:txBody>
          <a:bodyPr rtlCol="0" anchor="ctr"/>
          <a:lstStyle/>
          <a:p>
            <a:pPr rtl="0"/>
            <a:r>
              <a:rPr lang="en-GB" sz="1800" dirty="0">
                <a:solidFill>
                  <a:schemeClr val="tx1"/>
                </a:solidFill>
              </a:rPr>
              <a:t>General Expectations</a:t>
            </a:r>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a:xfrm>
            <a:off x="1221726" y="4789893"/>
            <a:ext cx="1674000" cy="1464214"/>
          </a:xfrm>
        </p:spPr>
        <p:txBody>
          <a:bodyPr rtlCol="0">
            <a:normAutofit/>
          </a:bodyPr>
          <a:lstStyle/>
          <a:p>
            <a:pPr rtl="0"/>
            <a:r>
              <a:rPr lang="en-GB" dirty="0">
                <a:solidFill>
                  <a:schemeClr val="tx2"/>
                </a:solidFill>
              </a:rPr>
              <a:t>Expectations about the timetable and how students will receive work during a partial closure.</a:t>
            </a:r>
          </a:p>
        </p:txBody>
      </p:sp>
      <p:sp>
        <p:nvSpPr>
          <p:cNvPr id="23" name="Text Placeholder 22">
            <a:extLst>
              <a:ext uri="{FF2B5EF4-FFF2-40B4-BE49-F238E27FC236}">
                <a16:creationId xmlns:a16="http://schemas.microsoft.com/office/drawing/2014/main" id="{1F036F3A-A388-4AE4-9CA9-338BFC3A2210}"/>
              </a:ext>
            </a:extLst>
          </p:cNvPr>
          <p:cNvSpPr>
            <a:spLocks noGrp="1"/>
          </p:cNvSpPr>
          <p:nvPr>
            <p:ph type="body" sz="quarter" idx="32"/>
          </p:nvPr>
        </p:nvSpPr>
        <p:spPr>
          <a:xfrm>
            <a:off x="3191479" y="4201534"/>
            <a:ext cx="1800000" cy="581767"/>
          </a:xfrm>
        </p:spPr>
        <p:txBody>
          <a:bodyPr rtlCol="0" anchor="ctr"/>
          <a:lstStyle/>
          <a:p>
            <a:pPr rtl="0"/>
            <a:r>
              <a:rPr lang="en-GB" sz="2000" dirty="0">
                <a:solidFill>
                  <a:schemeClr val="tx1"/>
                </a:solidFill>
              </a:rPr>
              <a:t>Live lessons</a:t>
            </a:r>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a:xfrm>
            <a:off x="3237603" y="4789892"/>
            <a:ext cx="1674000" cy="1464213"/>
          </a:xfrm>
        </p:spPr>
        <p:txBody>
          <a:bodyPr rtlCol="0">
            <a:normAutofit/>
          </a:bodyPr>
          <a:lstStyle/>
          <a:p>
            <a:pPr rtl="0"/>
            <a:r>
              <a:rPr lang="en-GB" dirty="0">
                <a:solidFill>
                  <a:schemeClr val="tx2"/>
                </a:solidFill>
              </a:rPr>
              <a:t>Guidance about live lessons and when/how these may take place. Reminders about how to use MS Teams.</a:t>
            </a:r>
          </a:p>
        </p:txBody>
      </p:sp>
      <p:sp>
        <p:nvSpPr>
          <p:cNvPr id="25" name="Text Placeholder 24">
            <a:extLst>
              <a:ext uri="{FF2B5EF4-FFF2-40B4-BE49-F238E27FC236}">
                <a16:creationId xmlns:a16="http://schemas.microsoft.com/office/drawing/2014/main" id="{F24D4ED9-50BC-4B4E-950C-0680483C6858}"/>
              </a:ext>
            </a:extLst>
          </p:cNvPr>
          <p:cNvSpPr>
            <a:spLocks noGrp="1"/>
          </p:cNvSpPr>
          <p:nvPr>
            <p:ph type="body" sz="quarter" idx="34"/>
          </p:nvPr>
        </p:nvSpPr>
        <p:spPr>
          <a:xfrm>
            <a:off x="5233964" y="4199468"/>
            <a:ext cx="1800000" cy="557198"/>
          </a:xfrm>
        </p:spPr>
        <p:txBody>
          <a:bodyPr rtlCol="0" anchor="ctr"/>
          <a:lstStyle/>
          <a:p>
            <a:pPr rtl="0"/>
            <a:r>
              <a:rPr lang="en-GB" sz="2000" dirty="0">
                <a:solidFill>
                  <a:schemeClr val="tx1"/>
                </a:solidFill>
              </a:rPr>
              <a:t>Feedback</a:t>
            </a:r>
          </a:p>
        </p:txBody>
      </p:sp>
      <p:sp>
        <p:nvSpPr>
          <p:cNvPr id="24" name="Text Placeholder 23">
            <a:extLst>
              <a:ext uri="{FF2B5EF4-FFF2-40B4-BE49-F238E27FC236}">
                <a16:creationId xmlns:a16="http://schemas.microsoft.com/office/drawing/2014/main" id="{DDA0C858-3571-4BC1-8998-A965A8F9067F}"/>
              </a:ext>
            </a:extLst>
          </p:cNvPr>
          <p:cNvSpPr>
            <a:spLocks noGrp="1"/>
          </p:cNvSpPr>
          <p:nvPr>
            <p:ph type="body" sz="quarter" idx="33"/>
          </p:nvPr>
        </p:nvSpPr>
        <p:spPr>
          <a:xfrm>
            <a:off x="5253480" y="4789893"/>
            <a:ext cx="1674000" cy="1297074"/>
          </a:xfrm>
        </p:spPr>
        <p:txBody>
          <a:bodyPr rtlCol="0">
            <a:normAutofit/>
          </a:bodyPr>
          <a:lstStyle/>
          <a:p>
            <a:pPr rtl="0"/>
            <a:r>
              <a:rPr lang="en-GB" dirty="0">
                <a:solidFill>
                  <a:schemeClr val="tx2"/>
                </a:solidFill>
              </a:rPr>
              <a:t>How will students receive feedback and what can they expect during a partial closure?</a:t>
            </a:r>
          </a:p>
        </p:txBody>
      </p:sp>
      <p:sp>
        <p:nvSpPr>
          <p:cNvPr id="27" name="Text Placeholder 26">
            <a:extLst>
              <a:ext uri="{FF2B5EF4-FFF2-40B4-BE49-F238E27FC236}">
                <a16:creationId xmlns:a16="http://schemas.microsoft.com/office/drawing/2014/main" id="{C1F38EEB-F5CB-4D43-BA30-67F805C3BB9A}"/>
              </a:ext>
            </a:extLst>
          </p:cNvPr>
          <p:cNvSpPr>
            <a:spLocks noGrp="1"/>
          </p:cNvSpPr>
          <p:nvPr>
            <p:ph type="body" sz="quarter" idx="36"/>
          </p:nvPr>
        </p:nvSpPr>
        <p:spPr>
          <a:xfrm>
            <a:off x="7225831" y="4199468"/>
            <a:ext cx="1800000" cy="557198"/>
          </a:xfrm>
        </p:spPr>
        <p:txBody>
          <a:bodyPr rtlCol="0" anchor="ctr"/>
          <a:lstStyle/>
          <a:p>
            <a:pPr rtl="0"/>
            <a:r>
              <a:rPr lang="en-GB" sz="1800" dirty="0">
                <a:solidFill>
                  <a:schemeClr val="tx1"/>
                </a:solidFill>
              </a:rPr>
              <a:t>Some useful tools</a:t>
            </a: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a:xfrm>
            <a:off x="7269357" y="4789893"/>
            <a:ext cx="1674000" cy="1464212"/>
          </a:xfrm>
        </p:spPr>
        <p:txBody>
          <a:bodyPr rtlCol="0">
            <a:normAutofit/>
          </a:bodyPr>
          <a:lstStyle/>
          <a:p>
            <a:pPr rtl="0"/>
            <a:r>
              <a:rPr lang="en-GB" dirty="0">
                <a:solidFill>
                  <a:schemeClr val="tx2"/>
                </a:solidFill>
              </a:rPr>
              <a:t>What are the main educational tools that we are using across the school and how do they support our students?</a:t>
            </a:r>
          </a:p>
        </p:txBody>
      </p:sp>
      <p:sp>
        <p:nvSpPr>
          <p:cNvPr id="21" name="Text Placeholder 20">
            <a:extLst>
              <a:ext uri="{FF2B5EF4-FFF2-40B4-BE49-F238E27FC236}">
                <a16:creationId xmlns:a16="http://schemas.microsoft.com/office/drawing/2014/main" id="{4D1AE391-EF52-4CA1-952E-6B1AEA5EAC56}"/>
              </a:ext>
            </a:extLst>
          </p:cNvPr>
          <p:cNvSpPr>
            <a:spLocks noGrp="1"/>
          </p:cNvSpPr>
          <p:nvPr>
            <p:ph type="body" sz="quarter" idx="30"/>
          </p:nvPr>
        </p:nvSpPr>
        <p:spPr>
          <a:xfrm>
            <a:off x="9217698" y="4199468"/>
            <a:ext cx="1800000" cy="557198"/>
          </a:xfrm>
        </p:spPr>
        <p:txBody>
          <a:bodyPr rtlCol="0" anchor="ctr"/>
          <a:lstStyle/>
          <a:p>
            <a:pPr rtl="0"/>
            <a:r>
              <a:rPr lang="en-GB" dirty="0">
                <a:solidFill>
                  <a:schemeClr val="tx1"/>
                </a:solidFill>
              </a:rPr>
              <a:t>FAQs</a:t>
            </a: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p:txBody>
          <a:bodyPr rtlCol="0">
            <a:normAutofit/>
          </a:bodyPr>
          <a:lstStyle/>
          <a:p>
            <a:pPr rtl="0"/>
            <a:r>
              <a:rPr lang="en-GB" dirty="0">
                <a:solidFill>
                  <a:schemeClr val="tx2"/>
                </a:solidFill>
              </a:rPr>
              <a:t>Some other common questions and guidance to support parents and carers.</a:t>
            </a:r>
          </a:p>
        </p:txBody>
      </p:sp>
      <p:sp>
        <p:nvSpPr>
          <p:cNvPr id="4" name="Date Placeholder 3">
            <a:extLst>
              <a:ext uri="{FF2B5EF4-FFF2-40B4-BE49-F238E27FC236}">
                <a16:creationId xmlns:a16="http://schemas.microsoft.com/office/drawing/2014/main" id="{028E8055-5762-4514-88F3-A36375025C27}"/>
              </a:ext>
            </a:extLst>
          </p:cNvPr>
          <p:cNvSpPr>
            <a:spLocks noGrp="1"/>
          </p:cNvSpPr>
          <p:nvPr>
            <p:ph type="dt" sz="half" idx="10"/>
          </p:nvPr>
        </p:nvSpPr>
        <p:spPr>
          <a:xfrm>
            <a:off x="8873231" y="5933832"/>
            <a:ext cx="2743200" cy="15313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4C1959"/>
                </a:solidFill>
                <a:effectLst/>
                <a:uLnTx/>
                <a:uFillTx/>
                <a:latin typeface="Arial"/>
                <a:ea typeface="+mn-ea"/>
                <a:cs typeface="+mn-cs"/>
              </a:rPr>
              <a:t>September 2020</a:t>
            </a:r>
          </a:p>
        </p:txBody>
      </p:sp>
      <p:sp>
        <p:nvSpPr>
          <p:cNvPr id="5" name="Footer Placeholder 4">
            <a:extLst>
              <a:ext uri="{FF2B5EF4-FFF2-40B4-BE49-F238E27FC236}">
                <a16:creationId xmlns:a16="http://schemas.microsoft.com/office/drawing/2014/main" id="{EA5F6326-8CA0-4BFE-9770-27D678EED454}"/>
              </a:ext>
            </a:extLst>
          </p:cNvPr>
          <p:cNvSpPr>
            <a:spLocks noGrp="1"/>
          </p:cNvSpPr>
          <p:nvPr>
            <p:ph type="ftr" sz="quarter" idx="1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C1959"/>
                </a:solidFill>
                <a:effectLst/>
                <a:uLnTx/>
                <a:uFillTx/>
                <a:latin typeface="Arial"/>
                <a:ea typeface="+mn-ea"/>
                <a:cs typeface="+mn-cs"/>
              </a:rPr>
              <a:t>Northampton School </a:t>
            </a:r>
            <a:r>
              <a:rPr kumimoji="0" lang="en-GB" sz="1000" b="0" i="1" u="none" strike="noStrike" kern="1200" cap="none" spc="0" normalizeH="0" baseline="0" noProof="0" dirty="0">
                <a:ln>
                  <a:noFill/>
                </a:ln>
                <a:solidFill>
                  <a:srgbClr val="4C1959"/>
                </a:solidFill>
                <a:effectLst/>
                <a:uLnTx/>
                <a:uFillTx/>
                <a:latin typeface="Arial"/>
                <a:ea typeface="+mn-ea"/>
                <a:cs typeface="+mn-cs"/>
              </a:rPr>
              <a:t>for Boys</a:t>
            </a:r>
            <a:endParaRPr kumimoji="0" lang="en-GB" sz="1000" b="0" i="0" u="none" strike="noStrike" kern="1200" cap="none" spc="0" normalizeH="0" baseline="0" noProof="0" dirty="0">
              <a:ln>
                <a:noFill/>
              </a:ln>
              <a:solidFill>
                <a:srgbClr val="4C1959"/>
              </a:solidFill>
              <a:effectLst/>
              <a:uLnTx/>
              <a:uFillTx/>
              <a:latin typeface="Arial"/>
              <a:ea typeface="+mn-ea"/>
              <a:cs typeface="+mn-cs"/>
            </a:endParaRPr>
          </a:p>
        </p:txBody>
      </p:sp>
      <p:sp>
        <p:nvSpPr>
          <p:cNvPr id="56" name="Text Placeholder 6">
            <a:extLst>
              <a:ext uri="{FF2B5EF4-FFF2-40B4-BE49-F238E27FC236}">
                <a16:creationId xmlns:a16="http://schemas.microsoft.com/office/drawing/2014/main" id="{FD2616B3-DAA6-494C-87A5-FD9BF148A787}"/>
              </a:ext>
            </a:extLst>
          </p:cNvPr>
          <p:cNvSpPr txBox="1">
            <a:spLocks/>
          </p:cNvSpPr>
          <p:nvPr/>
        </p:nvSpPr>
        <p:spPr>
          <a:xfrm>
            <a:off x="3444603"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2</a:t>
            </a:r>
          </a:p>
        </p:txBody>
      </p:sp>
      <p:sp>
        <p:nvSpPr>
          <p:cNvPr id="57" name="Text Placeholder 6">
            <a:extLst>
              <a:ext uri="{FF2B5EF4-FFF2-40B4-BE49-F238E27FC236}">
                <a16:creationId xmlns:a16="http://schemas.microsoft.com/office/drawing/2014/main" id="{CB3E1D10-3B0D-4CD1-BF3B-F20EAECD5E71}"/>
              </a:ext>
            </a:extLst>
          </p:cNvPr>
          <p:cNvSpPr txBox="1">
            <a:spLocks/>
          </p:cNvSpPr>
          <p:nvPr/>
        </p:nvSpPr>
        <p:spPr>
          <a:xfrm>
            <a:off x="5457435"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58" name="Text Placeholder 6">
            <a:extLst>
              <a:ext uri="{FF2B5EF4-FFF2-40B4-BE49-F238E27FC236}">
                <a16:creationId xmlns:a16="http://schemas.microsoft.com/office/drawing/2014/main" id="{13C47A1A-5B49-4309-9EA5-2785CDE0781B}"/>
              </a:ext>
            </a:extLst>
          </p:cNvPr>
          <p:cNvSpPr txBox="1">
            <a:spLocks/>
          </p:cNvSpPr>
          <p:nvPr/>
        </p:nvSpPr>
        <p:spPr>
          <a:xfrm>
            <a:off x="7470267"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4</a:t>
            </a:r>
          </a:p>
        </p:txBody>
      </p:sp>
      <p:sp>
        <p:nvSpPr>
          <p:cNvPr id="59" name="Text Placeholder 6">
            <a:extLst>
              <a:ext uri="{FF2B5EF4-FFF2-40B4-BE49-F238E27FC236}">
                <a16:creationId xmlns:a16="http://schemas.microsoft.com/office/drawing/2014/main" id="{B6F8CAF0-03FC-4701-9F47-5188C021614F}"/>
              </a:ext>
            </a:extLst>
          </p:cNvPr>
          <p:cNvSpPr txBox="1">
            <a:spLocks/>
          </p:cNvSpPr>
          <p:nvPr/>
        </p:nvSpPr>
        <p:spPr>
          <a:xfrm>
            <a:off x="9487698" y="334237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5</a:t>
            </a:r>
          </a:p>
        </p:txBody>
      </p:sp>
      <p:pic>
        <p:nvPicPr>
          <p:cNvPr id="63" name="Picture 62" descr="A close up of a logo&#10;&#10;Description automatically generated">
            <a:extLst>
              <a:ext uri="{FF2B5EF4-FFF2-40B4-BE49-F238E27FC236}">
                <a16:creationId xmlns:a16="http://schemas.microsoft.com/office/drawing/2014/main" id="{F46E6E76-6424-436A-91A1-3525611A3778}"/>
              </a:ext>
            </a:extLst>
          </p:cNvPr>
          <p:cNvPicPr>
            <a:picLocks noChangeAspect="1"/>
          </p:cNvPicPr>
          <p:nvPr/>
        </p:nvPicPr>
        <p:blipFill>
          <a:blip r:embed="rId3"/>
          <a:stretch>
            <a:fillRect/>
          </a:stretch>
        </p:blipFill>
        <p:spPr>
          <a:xfrm>
            <a:off x="9623637" y="620010"/>
            <a:ext cx="1917470" cy="1004057"/>
          </a:xfrm>
          <a:prstGeom prst="rect">
            <a:avLst/>
          </a:prstGeom>
        </p:spPr>
      </p:pic>
      <p:sp>
        <p:nvSpPr>
          <p:cNvPr id="6" name="Oval 5">
            <a:extLst>
              <a:ext uri="{FF2B5EF4-FFF2-40B4-BE49-F238E27FC236}">
                <a16:creationId xmlns:a16="http://schemas.microsoft.com/office/drawing/2014/main" id="{BB246A9C-A5BE-40F7-B3AF-74601BE184BC}"/>
              </a:ext>
            </a:extLst>
          </p:cNvPr>
          <p:cNvSpPr/>
          <p:nvPr/>
        </p:nvSpPr>
        <p:spPr>
          <a:xfrm>
            <a:off x="5323136" y="2671997"/>
            <a:ext cx="1524000" cy="1524000"/>
          </a:xfrm>
          <a:prstGeom prst="ellipse">
            <a:avLst/>
          </a:prstGeom>
          <a:noFill/>
          <a:ln w="7239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9ABE2"/>
              </a:solidFill>
              <a:effectLst/>
              <a:uLnTx/>
              <a:uFillTx/>
              <a:latin typeface="Arial"/>
              <a:ea typeface="+mn-ea"/>
              <a:cs typeface="+mn-cs"/>
            </a:endParaRPr>
          </a:p>
        </p:txBody>
      </p:sp>
    </p:spTree>
    <p:extLst>
      <p:ext uri="{BB962C8B-B14F-4D97-AF65-F5344CB8AC3E}">
        <p14:creationId xmlns:p14="http://schemas.microsoft.com/office/powerpoint/2010/main" val="222288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9F5AB83-61D3-46EF-B420-FE504273474E}"/>
              </a:ext>
            </a:extLst>
          </p:cNvPr>
          <p:cNvSpPr txBox="1"/>
          <p:nvPr/>
        </p:nvSpPr>
        <p:spPr>
          <a:xfrm>
            <a:off x="705122" y="716087"/>
            <a:ext cx="10462820" cy="535531"/>
          </a:xfrm>
          <a:prstGeom prst="rect">
            <a:avLst/>
          </a:prstGeom>
          <a:noFill/>
        </p:spPr>
        <p:txBody>
          <a:bodyPr wrap="square" rtlCol="0">
            <a:spAutoFit/>
          </a:bodyPr>
          <a:lstStyle/>
          <a:p>
            <a:pPr rtl="0">
              <a:lnSpc>
                <a:spcPct val="90000"/>
              </a:lnSpc>
            </a:pPr>
            <a:r>
              <a:rPr lang="en-GB" sz="3200" kern="1500" spc="-73" dirty="0">
                <a:latin typeface="Segoe UI Semibold" panose="020B0702040204020203" pitchFamily="34" charset="0"/>
                <a:cs typeface="Segoe UI Semibold" panose="020B0702040204020203" pitchFamily="34" charset="0"/>
              </a:rPr>
              <a:t>How can my child submit their work?</a:t>
            </a:r>
            <a:endParaRPr lang="en-gb" sz="3200" kern="1500" spc="-73" dirty="0">
              <a:latin typeface="Segoe UI Semibold" panose="020B0702040204020203" pitchFamily="34" charset="0"/>
              <a:cs typeface="Segoe UI Semibold" panose="020B0702040204020203" pitchFamily="34" charset="0"/>
            </a:endParaRPr>
          </a:p>
        </p:txBody>
      </p:sp>
      <p:pic>
        <p:nvPicPr>
          <p:cNvPr id="8194" name="Picture 2" descr="See the source image">
            <a:extLst>
              <a:ext uri="{FF2B5EF4-FFF2-40B4-BE49-F238E27FC236}">
                <a16:creationId xmlns:a16="http://schemas.microsoft.com/office/drawing/2014/main" id="{0ECE4A0F-A930-43B9-B785-13870E34C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677" y="3358009"/>
            <a:ext cx="4944090" cy="2783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C8D4D3-7A09-4D2D-8633-EA3444DB4596}"/>
              </a:ext>
            </a:extLst>
          </p:cNvPr>
          <p:cNvSpPr txBox="1"/>
          <p:nvPr/>
        </p:nvSpPr>
        <p:spPr>
          <a:xfrm>
            <a:off x="2800079" y="1440438"/>
            <a:ext cx="868679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students should be confident with using AIM from their usual home-leaning tasks. Students can copy and paste work into AIM, upload an attachment or scan a document.</a:t>
            </a:r>
          </a:p>
        </p:txBody>
      </p:sp>
      <p:sp>
        <p:nvSpPr>
          <p:cNvPr id="9" name="TextBox 8">
            <a:extLst>
              <a:ext uri="{FF2B5EF4-FFF2-40B4-BE49-F238E27FC236}">
                <a16:creationId xmlns:a16="http://schemas.microsoft.com/office/drawing/2014/main" id="{CE90C6EE-7FC9-40B6-A1DE-10C667986CED}"/>
              </a:ext>
            </a:extLst>
          </p:cNvPr>
          <p:cNvSpPr txBox="1"/>
          <p:nvPr/>
        </p:nvSpPr>
        <p:spPr>
          <a:xfrm>
            <a:off x="869233" y="3847902"/>
            <a:ext cx="519696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students complete work by hand, they can also use the Office Lens app to take pictures of multiple pages and convert them to one file read to upload to AIM. </a:t>
            </a:r>
          </a:p>
        </p:txBody>
      </p:sp>
      <p:pic>
        <p:nvPicPr>
          <p:cNvPr id="5" name="Picture 2" descr="AIM Logo">
            <a:extLst>
              <a:ext uri="{FF2B5EF4-FFF2-40B4-BE49-F238E27FC236}">
                <a16:creationId xmlns:a16="http://schemas.microsoft.com/office/drawing/2014/main" id="{7BEBA486-53B8-4972-8621-5DDC338D0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22" y="1507180"/>
            <a:ext cx="1955885" cy="106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6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104" name="Picture 8" descr="Light Bulb PNG Transparent | PNG Mart">
            <a:extLst>
              <a:ext uri="{FF2B5EF4-FFF2-40B4-BE49-F238E27FC236}">
                <a16:creationId xmlns:a16="http://schemas.microsoft.com/office/drawing/2014/main" id="{00E91A2D-4027-4F0D-943D-D8A0AF876B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82"/>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6" name="Rectangle 140">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3">
            <a:extLst>
              <a:ext uri="{FF2B5EF4-FFF2-40B4-BE49-F238E27FC236}">
                <a16:creationId xmlns:a16="http://schemas.microsoft.com/office/drawing/2014/main" id="{2B6F6876-2F3B-487C-9F34-547C24CF6E3E}"/>
              </a:ext>
            </a:extLst>
          </p:cNvPr>
          <p:cNvSpPr txBox="1"/>
          <p:nvPr/>
        </p:nvSpPr>
        <p:spPr>
          <a:xfrm>
            <a:off x="5966611" y="326155"/>
            <a:ext cx="5741141" cy="600475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spc="-73" dirty="0">
                <a:solidFill>
                  <a:srgbClr val="FFFFFF"/>
                </a:solidFill>
                <a:ea typeface="+mj-ea"/>
                <a:cs typeface="+mj-cs"/>
              </a:rPr>
              <a:t>Teachers will be providing direct feedback to students on some set tasks to check their progress.</a:t>
            </a:r>
          </a:p>
          <a:p>
            <a:pPr>
              <a:lnSpc>
                <a:spcPct val="90000"/>
              </a:lnSpc>
              <a:spcBef>
                <a:spcPct val="0"/>
              </a:spcBef>
              <a:spcAft>
                <a:spcPts val="600"/>
              </a:spcAft>
            </a:pPr>
            <a:endParaRPr lang="en-US" sz="3200" spc="-73" dirty="0">
              <a:solidFill>
                <a:srgbClr val="FFFFFF"/>
              </a:solidFill>
              <a:ea typeface="+mj-ea"/>
              <a:cs typeface="+mj-cs"/>
            </a:endParaRPr>
          </a:p>
          <a:p>
            <a:pPr>
              <a:lnSpc>
                <a:spcPct val="90000"/>
              </a:lnSpc>
              <a:spcBef>
                <a:spcPct val="0"/>
              </a:spcBef>
              <a:spcAft>
                <a:spcPts val="600"/>
              </a:spcAft>
            </a:pPr>
            <a:r>
              <a:rPr lang="en-US" sz="3200" spc="-73" dirty="0">
                <a:solidFill>
                  <a:srgbClr val="FFFFFF"/>
                </a:solidFill>
                <a:ea typeface="+mj-ea"/>
                <a:cs typeface="+mj-cs"/>
              </a:rPr>
              <a:t>They may also be asked to complete knowledge-based tests online to check their understanding at regular intervals.</a:t>
            </a:r>
          </a:p>
          <a:p>
            <a:pPr>
              <a:lnSpc>
                <a:spcPct val="90000"/>
              </a:lnSpc>
              <a:spcBef>
                <a:spcPct val="0"/>
              </a:spcBef>
              <a:spcAft>
                <a:spcPts val="600"/>
              </a:spcAft>
            </a:pPr>
            <a:endParaRPr lang="en-US" sz="3200" spc="-73" dirty="0">
              <a:solidFill>
                <a:srgbClr val="FFFFFF"/>
              </a:solidFill>
              <a:ea typeface="+mj-ea"/>
              <a:cs typeface="+mj-cs"/>
            </a:endParaRPr>
          </a:p>
          <a:p>
            <a:pPr>
              <a:lnSpc>
                <a:spcPct val="90000"/>
              </a:lnSpc>
              <a:spcBef>
                <a:spcPct val="0"/>
              </a:spcBef>
              <a:spcAft>
                <a:spcPts val="600"/>
              </a:spcAft>
            </a:pPr>
            <a:r>
              <a:rPr lang="en-US" sz="3200" spc="-73" dirty="0">
                <a:solidFill>
                  <a:srgbClr val="FFFFFF"/>
                </a:solidFill>
                <a:ea typeface="+mj-ea"/>
                <a:cs typeface="+mj-cs"/>
              </a:rPr>
              <a:t>Getting students to share what they’re learning can be great for motivation too!</a:t>
            </a:r>
          </a:p>
        </p:txBody>
      </p:sp>
    </p:spTree>
    <p:extLst>
      <p:ext uri="{BB962C8B-B14F-4D97-AF65-F5344CB8AC3E}">
        <p14:creationId xmlns:p14="http://schemas.microsoft.com/office/powerpoint/2010/main" val="257404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a:extLst>
              <a:ext uri="{FF2B5EF4-FFF2-40B4-BE49-F238E27FC236}">
                <a16:creationId xmlns:a16="http://schemas.microsoft.com/office/drawing/2014/main" id="{3887613D-DAF5-4362-A1F9-C1557151D8B6}"/>
              </a:ext>
            </a:extLst>
          </p:cNvPr>
          <p:cNvSpPr txBox="1"/>
          <p:nvPr/>
        </p:nvSpPr>
        <p:spPr>
          <a:xfrm>
            <a:off x="606800" y="573520"/>
            <a:ext cx="10462820" cy="701731"/>
          </a:xfrm>
          <a:prstGeom prst="rect">
            <a:avLst/>
          </a:prstGeom>
          <a:noFill/>
        </p:spPr>
        <p:txBody>
          <a:bodyPr wrap="square" rtlCol="0">
            <a:spAutoFit/>
          </a:bodyPr>
          <a:lstStyle/>
          <a:p>
            <a:pPr rtl="0">
              <a:lnSpc>
                <a:spcPct val="90000"/>
              </a:lnSpc>
            </a:pPr>
            <a:r>
              <a:rPr lang="en-GB" sz="4400" kern="1500" spc="-73" dirty="0">
                <a:latin typeface="Segoe UI Semibold" panose="020B0702040204020203" pitchFamily="34" charset="0"/>
                <a:cs typeface="Segoe UI Semibold" panose="020B0702040204020203" pitchFamily="34" charset="0"/>
              </a:rPr>
              <a:t>How much work will my child receive? </a:t>
            </a:r>
            <a:endParaRPr lang="en-gb" sz="4400" kern="1500" spc="-73" dirty="0">
              <a:latin typeface="Segoe UI Semibold" panose="020B0702040204020203" pitchFamily="34" charset="0"/>
              <a:cs typeface="Segoe UI Semibold" panose="020B0702040204020203" pitchFamily="34" charset="0"/>
            </a:endParaRPr>
          </a:p>
        </p:txBody>
      </p:sp>
      <p:graphicFrame>
        <p:nvGraphicFramePr>
          <p:cNvPr id="2" name="Table 3">
            <a:extLst>
              <a:ext uri="{FF2B5EF4-FFF2-40B4-BE49-F238E27FC236}">
                <a16:creationId xmlns:a16="http://schemas.microsoft.com/office/drawing/2014/main" id="{9D55BD77-5730-4339-957A-C0BA693428EE}"/>
              </a:ext>
            </a:extLst>
          </p:cNvPr>
          <p:cNvGraphicFramePr>
            <a:graphicFrameLocks noGrp="1"/>
          </p:cNvGraphicFramePr>
          <p:nvPr>
            <p:extLst>
              <p:ext uri="{D42A27DB-BD31-4B8C-83A1-F6EECF244321}">
                <p14:modId xmlns:p14="http://schemas.microsoft.com/office/powerpoint/2010/main" val="3097266565"/>
              </p:ext>
            </p:extLst>
          </p:nvPr>
        </p:nvGraphicFramePr>
        <p:xfrm>
          <a:off x="864590" y="1412902"/>
          <a:ext cx="10462820" cy="4604438"/>
        </p:xfrm>
        <a:graphic>
          <a:graphicData uri="http://schemas.openxmlformats.org/drawingml/2006/table">
            <a:tbl>
              <a:tblPr firstRow="1" bandRow="1">
                <a:tableStyleId>{8A107856-5554-42FB-B03E-39F5DBC370BA}</a:tableStyleId>
              </a:tblPr>
              <a:tblGrid>
                <a:gridCol w="5231410">
                  <a:extLst>
                    <a:ext uri="{9D8B030D-6E8A-4147-A177-3AD203B41FA5}">
                      <a16:colId xmlns:a16="http://schemas.microsoft.com/office/drawing/2014/main" val="2553507463"/>
                    </a:ext>
                  </a:extLst>
                </a:gridCol>
                <a:gridCol w="5231410">
                  <a:extLst>
                    <a:ext uri="{9D8B030D-6E8A-4147-A177-3AD203B41FA5}">
                      <a16:colId xmlns:a16="http://schemas.microsoft.com/office/drawing/2014/main" val="1237734457"/>
                    </a:ext>
                  </a:extLst>
                </a:gridCol>
              </a:tblGrid>
              <a:tr h="631017">
                <a:tc>
                  <a:txBody>
                    <a:bodyPr/>
                    <a:lstStyle/>
                    <a:p>
                      <a:pPr algn="ctr"/>
                      <a:r>
                        <a:rPr lang="en-GB" dirty="0"/>
                        <a:t>Year group</a:t>
                      </a:r>
                    </a:p>
                  </a:txBody>
                  <a:tcPr anchor="ctr"/>
                </a:tc>
                <a:tc>
                  <a:txBody>
                    <a:bodyPr/>
                    <a:lstStyle/>
                    <a:p>
                      <a:pPr algn="ctr"/>
                      <a:r>
                        <a:rPr lang="en-GB" dirty="0"/>
                        <a:t>How much work to expect?</a:t>
                      </a:r>
                    </a:p>
                  </a:txBody>
                  <a:tcPr anchor="ctr"/>
                </a:tc>
                <a:extLst>
                  <a:ext uri="{0D108BD9-81ED-4DB2-BD59-A6C34878D82A}">
                    <a16:rowId xmlns:a16="http://schemas.microsoft.com/office/drawing/2014/main" val="3048193492"/>
                  </a:ext>
                </a:extLst>
              </a:tr>
              <a:tr h="2108367">
                <a:tc>
                  <a:txBody>
                    <a:bodyPr/>
                    <a:lstStyle/>
                    <a:p>
                      <a:pPr algn="ctr"/>
                      <a:r>
                        <a:rPr lang="en-GB" sz="2800" b="1" dirty="0"/>
                        <a:t>Year 7-10</a:t>
                      </a:r>
                    </a:p>
                  </a:txBody>
                  <a:tcPr anchor="ctr"/>
                </a:tc>
                <a:tc>
                  <a:txBody>
                    <a:bodyPr/>
                    <a:lstStyle/>
                    <a:p>
                      <a:pPr algn="l"/>
                      <a:r>
                        <a:rPr lang="en-GB" dirty="0"/>
                        <a:t>Equivalent of a normal timetable of </a:t>
                      </a:r>
                      <a:r>
                        <a:rPr lang="en-GB" b="1" dirty="0"/>
                        <a:t>7 x 45min lessons per day</a:t>
                      </a:r>
                      <a:r>
                        <a:rPr lang="en-GB" dirty="0"/>
                        <a:t>. Students will </a:t>
                      </a:r>
                      <a:r>
                        <a:rPr lang="en-GB" b="1" dirty="0"/>
                        <a:t>not be expected to complete additional home learning tasks </a:t>
                      </a:r>
                      <a:r>
                        <a:rPr lang="en-GB" dirty="0"/>
                        <a:t>but will have further optional tasks set for those students who wish to complete more.</a:t>
                      </a:r>
                    </a:p>
                  </a:txBody>
                  <a:tcPr anchor="ctr"/>
                </a:tc>
                <a:extLst>
                  <a:ext uri="{0D108BD9-81ED-4DB2-BD59-A6C34878D82A}">
                    <a16:rowId xmlns:a16="http://schemas.microsoft.com/office/drawing/2014/main" val="2993945095"/>
                  </a:ext>
                </a:extLst>
              </a:tr>
              <a:tr h="1865054">
                <a:tc>
                  <a:txBody>
                    <a:bodyPr/>
                    <a:lstStyle/>
                    <a:p>
                      <a:pPr algn="ctr"/>
                      <a:r>
                        <a:rPr lang="en-GB" sz="2800" b="1" dirty="0"/>
                        <a:t>Year 11-13</a:t>
                      </a:r>
                    </a:p>
                  </a:txBody>
                  <a:tcPr anchor="ctr"/>
                </a:tc>
                <a:tc>
                  <a:txBody>
                    <a:bodyPr/>
                    <a:lstStyle/>
                    <a:p>
                      <a:pPr algn="l"/>
                      <a:r>
                        <a:rPr lang="en-GB" dirty="0"/>
                        <a:t>Equivalent of a normal timetable of </a:t>
                      </a:r>
                      <a:r>
                        <a:rPr lang="en-GB" b="1" dirty="0"/>
                        <a:t>7 x 45min lessons per day</a:t>
                      </a:r>
                      <a:r>
                        <a:rPr lang="en-GB" b="0" dirty="0"/>
                        <a:t>. Students will also be expected to </a:t>
                      </a:r>
                      <a:r>
                        <a:rPr lang="en-GB" b="1" dirty="0"/>
                        <a:t>complete additional home learning </a:t>
                      </a:r>
                      <a:r>
                        <a:rPr lang="en-GB" b="0" dirty="0"/>
                        <a:t>tasks </a:t>
                      </a:r>
                      <a:endParaRPr lang="en-GB" dirty="0"/>
                    </a:p>
                  </a:txBody>
                  <a:tcPr anchor="ctr"/>
                </a:tc>
                <a:extLst>
                  <a:ext uri="{0D108BD9-81ED-4DB2-BD59-A6C34878D82A}">
                    <a16:rowId xmlns:a16="http://schemas.microsoft.com/office/drawing/2014/main" val="628349371"/>
                  </a:ext>
                </a:extLst>
              </a:tr>
            </a:tbl>
          </a:graphicData>
        </a:graphic>
      </p:graphicFrame>
    </p:spTree>
    <p:extLst>
      <p:ext uri="{BB962C8B-B14F-4D97-AF65-F5344CB8AC3E}">
        <p14:creationId xmlns:p14="http://schemas.microsoft.com/office/powerpoint/2010/main" val="232805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9F5AB83-61D3-46EF-B420-FE504273474E}"/>
              </a:ext>
            </a:extLst>
          </p:cNvPr>
          <p:cNvSpPr txBox="1"/>
          <p:nvPr/>
        </p:nvSpPr>
        <p:spPr>
          <a:xfrm>
            <a:off x="705122" y="716087"/>
            <a:ext cx="10462820" cy="535531"/>
          </a:xfrm>
          <a:prstGeom prst="rect">
            <a:avLst/>
          </a:prstGeom>
          <a:noFill/>
        </p:spPr>
        <p:txBody>
          <a:bodyPr wrap="square" rtlCol="0">
            <a:spAutoFit/>
          </a:bodyPr>
          <a:lstStyle/>
          <a:p>
            <a:pPr rtl="0">
              <a:lnSpc>
                <a:spcPct val="90000"/>
              </a:lnSpc>
            </a:pPr>
            <a:r>
              <a:rPr lang="en-GB" sz="3200" kern="1500" spc="-73" dirty="0">
                <a:latin typeface="Segoe UI Semibold" panose="020B0702040204020203" pitchFamily="34" charset="0"/>
                <a:cs typeface="Segoe UI Semibold" panose="020B0702040204020203" pitchFamily="34" charset="0"/>
              </a:rPr>
              <a:t>How will my child receive feedback?</a:t>
            </a:r>
            <a:endParaRPr lang="en-gb" sz="3200" kern="1500" spc="-73" dirty="0">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C9C8D4D3-7A09-4D2D-8633-EA3444DB4596}"/>
              </a:ext>
            </a:extLst>
          </p:cNvPr>
          <p:cNvSpPr txBox="1"/>
          <p:nvPr/>
        </p:nvSpPr>
        <p:spPr>
          <a:xfrm>
            <a:off x="797917" y="1440438"/>
            <a:ext cx="10729732" cy="470898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Teachers will monitor work as students submit completed tasks via AIM or Teams.</a:t>
            </a:r>
          </a:p>
          <a:p>
            <a:pPr marR="0" lvl="0" algn="l" defTabSz="914400" rtl="0" eaLnBrk="1" fontAlgn="auto" latinLnBrk="0" hangingPunct="1">
              <a:lnSpc>
                <a:spcPct val="100000"/>
              </a:lnSpc>
              <a:spcBef>
                <a:spcPts val="0"/>
              </a:spcBef>
              <a:spcAft>
                <a:spcPts val="600"/>
              </a:spcAft>
              <a:buClrTx/>
              <a:buSzTx/>
              <a:tabLst/>
              <a:defRPr/>
            </a:pPr>
            <a:endParaRPr lang="en-US" sz="20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Feedback </a:t>
            </a:r>
            <a:r>
              <a:rPr lang="en-US" sz="2000" dirty="0">
                <a:solidFill>
                  <a:prstClr val="black"/>
                </a:solidFill>
                <a:latin typeface="Calibri" panose="020F0502020204030204"/>
              </a:rPr>
              <a:t>may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 given in a </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variety of ways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depending on the nature of the task:</a:t>
            </a:r>
          </a:p>
          <a:p>
            <a:pPr marR="0" lvl="0" algn="l" defTabSz="914400" rtl="0" eaLnBrk="1" fontAlgn="auto" latinLnBrk="0" hangingPunct="1">
              <a:lnSpc>
                <a:spcPct val="100000"/>
              </a:lnSpc>
              <a:spcBef>
                <a:spcPts val="0"/>
              </a:spcBef>
              <a:spcAft>
                <a:spcPts val="600"/>
              </a:spcAft>
              <a:buClrTx/>
              <a:buSzTx/>
              <a:tabLst/>
              <a:defRPr/>
            </a:pPr>
            <a:endParaRPr lang="en-US" sz="20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may receive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immediate feedback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via the ‘live chat’ function in Teams during a lesson.</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lang="en-US" sz="2000" dirty="0">
                <a:solidFill>
                  <a:prstClr val="black"/>
                </a:solidFill>
                <a:latin typeface="Calibri" panose="020F0502020204030204"/>
              </a:rPr>
              <a:t>Students may ask their teacher for </a:t>
            </a:r>
            <a:r>
              <a:rPr lang="en-US" sz="2000" b="1" dirty="0">
                <a:solidFill>
                  <a:prstClr val="black"/>
                </a:solidFill>
                <a:latin typeface="Calibri" panose="020F0502020204030204"/>
              </a:rPr>
              <a:t>1-1 help and support </a:t>
            </a:r>
            <a:r>
              <a:rPr lang="en-US" sz="2000" dirty="0">
                <a:solidFill>
                  <a:prstClr val="black"/>
                </a:solidFill>
                <a:latin typeface="Calibri" panose="020F0502020204030204"/>
              </a:rPr>
              <a:t>during their normal timetabled lesson when completing independent work set through AIM.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lang="en-US" sz="2000" dirty="0">
                <a:solidFill>
                  <a:prstClr val="black"/>
                </a:solidFill>
                <a:latin typeface="Calibri" panose="020F0502020204030204"/>
              </a:rPr>
              <a:t>Students may receive </a:t>
            </a:r>
            <a:r>
              <a:rPr lang="en-US" sz="2000" b="1" dirty="0">
                <a:solidFill>
                  <a:prstClr val="black"/>
                </a:solidFill>
                <a:latin typeface="Calibri" panose="020F0502020204030204"/>
              </a:rPr>
              <a:t>whole class feedback </a:t>
            </a:r>
            <a:r>
              <a:rPr lang="en-US" sz="2000" dirty="0">
                <a:solidFill>
                  <a:prstClr val="black"/>
                </a:solidFill>
                <a:latin typeface="Calibri" panose="020F0502020204030204"/>
              </a:rPr>
              <a:t>after responding to a task. Teachers will identify areas of strength and development, clarify misconceptions and set follow-up tasks where necessary.</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lang="en-US" sz="2000" dirty="0">
                <a:solidFill>
                  <a:prstClr val="black"/>
                </a:solidFill>
                <a:latin typeface="Calibri" panose="020F0502020204030204"/>
              </a:rPr>
              <a:t>Students may be asked to </a:t>
            </a:r>
            <a:r>
              <a:rPr lang="en-US" sz="2000" b="1" dirty="0">
                <a:solidFill>
                  <a:prstClr val="black"/>
                </a:solidFill>
                <a:latin typeface="Calibri" panose="020F0502020204030204"/>
              </a:rPr>
              <a:t>complete a quiz/test </a:t>
            </a:r>
            <a:r>
              <a:rPr lang="en-US" sz="2000" dirty="0">
                <a:solidFill>
                  <a:prstClr val="black"/>
                </a:solidFill>
                <a:latin typeface="Calibri" panose="020F0502020204030204"/>
              </a:rPr>
              <a:t>through Microsoft Forms or similar which will provide immediate feedback and marks.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may be asked to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submit a piece of extended work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through AIM or Teams. Teachers will then provide appropriate feedback depending on the nature of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lang="en-US" sz="2000" dirty="0">
                <a:solidFill>
                  <a:prstClr val="black"/>
                </a:solidFill>
                <a:latin typeface="Calibri" panose="020F0502020204030204"/>
              </a:rPr>
              <a:t>e task.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218" name="Picture 2" descr="See the source image">
            <a:extLst>
              <a:ext uri="{FF2B5EF4-FFF2-40B4-BE49-F238E27FC236}">
                <a16:creationId xmlns:a16="http://schemas.microsoft.com/office/drawing/2014/main" id="{EC56EFAA-3B1E-4D35-827A-79007D831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365" y="716087"/>
            <a:ext cx="1822513" cy="182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3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5">
            <a:extLst>
              <a:ext uri="{FF2B5EF4-FFF2-40B4-BE49-F238E27FC236}">
                <a16:creationId xmlns:a16="http://schemas.microsoft.com/office/drawing/2014/main" id="{F63109D1-B946-4573-951B-E3F065686A2A}"/>
              </a:ext>
            </a:extLst>
          </p:cNvPr>
          <p:cNvSpPr txBox="1"/>
          <p:nvPr/>
        </p:nvSpPr>
        <p:spPr>
          <a:xfrm>
            <a:off x="627974" y="592677"/>
            <a:ext cx="10715741" cy="4033733"/>
          </a:xfrm>
          <a:prstGeom prst="rect">
            <a:avLst/>
          </a:prstGeom>
          <a:noFill/>
        </p:spPr>
        <p:txBody>
          <a:bodyPr wrap="square" rtlCol="0">
            <a:spAutoFit/>
          </a:bodyPr>
          <a:lstStyle/>
          <a:p>
            <a:pPr rtl="0">
              <a:lnSpc>
                <a:spcPct val="150000"/>
              </a:lnSpc>
            </a:pPr>
            <a:r>
              <a:rPr lang="en-GB" sz="2118" b="1" dirty="0">
                <a:latin typeface="Segoe UI" panose="020B0502040204020203" pitchFamily="34" charset="0"/>
                <a:ea typeface="Segoe UI" panose="020B0502040204020203" pitchFamily="34" charset="0"/>
                <a:cs typeface="Segoe UI" panose="020B0502040204020203" pitchFamily="34" charset="0"/>
              </a:rPr>
              <a:t>How will I know if my child is not completing work?</a:t>
            </a:r>
          </a:p>
          <a:p>
            <a:pPr rtl="0">
              <a:lnSpc>
                <a:spcPct val="150000"/>
              </a:lnSpc>
            </a:pPr>
            <a:endParaRPr lang="en-US" sz="1235" dirty="0">
              <a:latin typeface="Segoe UI" panose="020B0502040204020203" pitchFamily="34" charset="0"/>
              <a:ea typeface="Segoe UI" panose="020B0502040204020203" pitchFamily="34" charset="0"/>
              <a:cs typeface="Segoe UI" panose="020B0502040204020203" pitchFamily="34" charset="0"/>
            </a:endParaRPr>
          </a:p>
          <a:p>
            <a:pPr rtl="0"/>
            <a:r>
              <a:rPr lang="en-GB" b="1" dirty="0">
                <a:latin typeface="Segoe UI" panose="020B0502040204020203" pitchFamily="34" charset="0"/>
                <a:ea typeface="Segoe UI" panose="020B0502040204020203" pitchFamily="34" charset="0"/>
                <a:cs typeface="Segoe UI" panose="020B0502040204020203" pitchFamily="34" charset="0"/>
              </a:rPr>
              <a:t>All students know what is expected of them </a:t>
            </a:r>
            <a:r>
              <a:rPr lang="en-GB" dirty="0">
                <a:latin typeface="Segoe UI" panose="020B0502040204020203" pitchFamily="34" charset="0"/>
                <a:ea typeface="Segoe UI" panose="020B0502040204020203" pitchFamily="34" charset="0"/>
                <a:cs typeface="Segoe UI" panose="020B0502040204020203" pitchFamily="34" charset="0"/>
              </a:rPr>
              <a:t>during any period of school closure. Teachers will be monitoring the work to ensure that students are engaging with the lesson materials and submitting any necessary work.</a:t>
            </a:r>
          </a:p>
          <a:p>
            <a:pPr rtl="0"/>
            <a:endParaRPr lang="en-GB" dirty="0">
              <a:latin typeface="Segoe UI" panose="020B0502040204020203" pitchFamily="34" charset="0"/>
              <a:ea typeface="Segoe UI" panose="020B0502040204020203" pitchFamily="34" charset="0"/>
              <a:cs typeface="Segoe UI" panose="020B0502040204020203" pitchFamily="34" charset="0"/>
            </a:endParaRPr>
          </a:p>
          <a:p>
            <a:pPr rtl="0"/>
            <a:r>
              <a:rPr lang="en-GB" dirty="0">
                <a:latin typeface="Segoe UI" panose="020B0502040204020203" pitchFamily="34" charset="0"/>
                <a:ea typeface="Segoe UI" panose="020B0502040204020203" pitchFamily="34" charset="0"/>
                <a:cs typeface="Segoe UI" panose="020B0502040204020203" pitchFamily="34" charset="0"/>
              </a:rPr>
              <a:t>If students persistently fail to submit work or join any live lessons, </a:t>
            </a:r>
            <a:r>
              <a:rPr lang="en-GB" b="1" u="sng" dirty="0">
                <a:latin typeface="Segoe UI" panose="020B0502040204020203" pitchFamily="34" charset="0"/>
                <a:ea typeface="Segoe UI" panose="020B0502040204020203" pitchFamily="34" charset="0"/>
                <a:cs typeface="Segoe UI" panose="020B0502040204020203" pitchFamily="34" charset="0"/>
              </a:rPr>
              <a:t>teachers will be in touch via email or phone </a:t>
            </a:r>
            <a:r>
              <a:rPr lang="en-GB" dirty="0">
                <a:latin typeface="Segoe UI" panose="020B0502040204020203" pitchFamily="34" charset="0"/>
                <a:ea typeface="Segoe UI" panose="020B0502040204020203" pitchFamily="34" charset="0"/>
                <a:cs typeface="Segoe UI" panose="020B0502040204020203" pitchFamily="34" charset="0"/>
              </a:rPr>
              <a:t>to inform you and potentially speak to the student.</a:t>
            </a:r>
          </a:p>
          <a:p>
            <a:pPr rtl="0"/>
            <a:endParaRPr lang="en-GB" sz="1600" dirty="0">
              <a:latin typeface="Segoe UI" panose="020B0502040204020203" pitchFamily="34" charset="0"/>
              <a:ea typeface="Segoe UI" panose="020B0502040204020203" pitchFamily="34" charset="0"/>
              <a:cs typeface="Segoe UI" panose="020B0502040204020203" pitchFamily="34" charset="0"/>
            </a:endParaRPr>
          </a:p>
          <a:p>
            <a:pPr rtl="0"/>
            <a:r>
              <a:rPr lang="en-GB" dirty="0">
                <a:latin typeface="Segoe UI" panose="020B0502040204020203" pitchFamily="34" charset="0"/>
                <a:cs typeface="Segoe UI" panose="020B0502040204020203" pitchFamily="34" charset="0"/>
              </a:rPr>
              <a:t>Remember you can monitor your child’s home learning through the parent portal on AIM (see FAQs for more details)</a:t>
            </a:r>
          </a:p>
          <a:p>
            <a:pPr rtl="0"/>
            <a:endParaRPr lang="en-US" dirty="0">
              <a:latin typeface="Segoe UI" panose="020B0502040204020203" pitchFamily="34" charset="0"/>
              <a:cs typeface="Segoe UI" panose="020B0502040204020203" pitchFamily="34" charset="0"/>
            </a:endParaRPr>
          </a:p>
          <a:p>
            <a:pPr>
              <a:lnSpc>
                <a:spcPct val="150000"/>
              </a:lnSpc>
            </a:pPr>
            <a:r>
              <a:rPr lang="en-GB" sz="2118" b="1" dirty="0">
                <a:latin typeface="Segoe UI" panose="020B0502040204020203" pitchFamily="34" charset="0"/>
                <a:ea typeface="Segoe UI" panose="020B0502040204020203" pitchFamily="34" charset="0"/>
                <a:cs typeface="Segoe UI" panose="020B0502040204020203" pitchFamily="34" charset="0"/>
              </a:rPr>
              <a:t>How can I create a space at home where my child can work?</a:t>
            </a:r>
            <a:endParaRPr lang="en-US" sz="1235"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2F1FD29D-AC46-4815-9239-5A023A728FB9}"/>
              </a:ext>
            </a:extLst>
          </p:cNvPr>
          <p:cNvSpPr txBox="1"/>
          <p:nvPr/>
        </p:nvSpPr>
        <p:spPr>
          <a:xfrm>
            <a:off x="627974" y="4747038"/>
            <a:ext cx="8073387" cy="1384995"/>
          </a:xfrm>
          <a:prstGeom prst="rect">
            <a:avLst/>
          </a:prstGeom>
          <a:noFill/>
        </p:spPr>
        <p:txBody>
          <a:bodyPr wrap="square">
            <a:spAutoFit/>
          </a:bodyPr>
          <a:lstStyle/>
          <a:p>
            <a:r>
              <a:rPr lang="en-GB" sz="1400" dirty="0">
                <a:latin typeface="Segoe UI" panose="020B0502040204020203" pitchFamily="34" charset="0"/>
                <a:cs typeface="Segoe UI" panose="020B0502040204020203" pitchFamily="34" charset="0"/>
              </a:rPr>
              <a:t>Students do not require a dedicated study space where they complete their work, but you can help in other ways:</a:t>
            </a:r>
          </a:p>
          <a:p>
            <a:endParaRPr lang="en-GB" sz="14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GB" sz="1400" dirty="0">
                <a:latin typeface="Segoe UI" panose="020B0502040204020203" pitchFamily="34" charset="0"/>
                <a:cs typeface="Segoe UI" panose="020B0502040204020203" pitchFamily="34" charset="0"/>
              </a:rPr>
              <a:t>Try to ensure they are working away from other devices and distractions such as phones and TV.</a:t>
            </a:r>
          </a:p>
          <a:p>
            <a:pPr marL="285750" indent="-285750">
              <a:buFont typeface="Wingdings" panose="05000000000000000000" pitchFamily="2" charset="2"/>
              <a:buChar char="ü"/>
            </a:pPr>
            <a:r>
              <a:rPr lang="en-GB" sz="1400" dirty="0">
                <a:latin typeface="Segoe UI" panose="020B0502040204020203" pitchFamily="34" charset="0"/>
                <a:cs typeface="Segoe UI" panose="020B0502040204020203" pitchFamily="34" charset="0"/>
              </a:rPr>
              <a:t>Encourage students to choose a regular spot with a table/desk that supports them with a routine </a:t>
            </a:r>
          </a:p>
          <a:p>
            <a:pPr marL="285750" indent="-285750">
              <a:buFont typeface="Wingdings" panose="05000000000000000000" pitchFamily="2" charset="2"/>
              <a:buChar char="ü"/>
            </a:pPr>
            <a:r>
              <a:rPr lang="en-GB" sz="1400" dirty="0">
                <a:latin typeface="Segoe UI" panose="020B0502040204020203" pitchFamily="34" charset="0"/>
                <a:cs typeface="Segoe UI" panose="020B0502040204020203" pitchFamily="34" charset="0"/>
              </a:rPr>
              <a:t>Encourage students to complete some work by hand so they are having breaks from screen-time</a:t>
            </a:r>
          </a:p>
        </p:txBody>
      </p:sp>
      <p:pic>
        <p:nvPicPr>
          <p:cNvPr id="10242" name="Picture 2" descr="See the source image">
            <a:extLst>
              <a:ext uri="{FF2B5EF4-FFF2-40B4-BE49-F238E27FC236}">
                <a16:creationId xmlns:a16="http://schemas.microsoft.com/office/drawing/2014/main" id="{E2D32050-9E2B-40D5-A2F0-92BBE1217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83" t="1273" r="10396" b="2676"/>
          <a:stretch/>
        </p:blipFill>
        <p:spPr bwMode="auto">
          <a:xfrm>
            <a:off x="9307078" y="3684053"/>
            <a:ext cx="2131658" cy="258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6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71582" y="560991"/>
            <a:ext cx="9683058" cy="1004057"/>
          </a:xfrm>
        </p:spPr>
        <p:txBody>
          <a:bodyPr rtlCol="0"/>
          <a:lstStyle/>
          <a:p>
            <a:pPr rtl="0"/>
            <a:r>
              <a:rPr lang="en-GB" dirty="0"/>
              <a:t>NSB Parent &amp; Carer Guide</a:t>
            </a:r>
          </a:p>
        </p:txBody>
      </p:sp>
      <p:sp>
        <p:nvSpPr>
          <p:cNvPr id="3" name="Subtitle 2">
            <a:extLst>
              <a:ext uri="{FF2B5EF4-FFF2-40B4-BE49-F238E27FC236}">
                <a16:creationId xmlns:a16="http://schemas.microsoft.com/office/drawing/2014/main" id="{F766E226-2491-4875-B474-7A01921DDBAC}"/>
              </a:ext>
            </a:extLst>
          </p:cNvPr>
          <p:cNvSpPr>
            <a:spLocks noGrp="1"/>
          </p:cNvSpPr>
          <p:nvPr>
            <p:ph type="subTitle" idx="1"/>
          </p:nvPr>
        </p:nvSpPr>
        <p:spPr>
          <a:xfrm>
            <a:off x="771582" y="1810870"/>
            <a:ext cx="10631706" cy="803067"/>
          </a:xfrm>
        </p:spPr>
        <p:txBody>
          <a:bodyPr rtlCol="0">
            <a:normAutofit/>
          </a:bodyPr>
          <a:lstStyle/>
          <a:p>
            <a:pPr rtl="0"/>
            <a:r>
              <a:rPr lang="en-GB" dirty="0"/>
              <a:t>What to expect in the event of a </a:t>
            </a:r>
            <a:r>
              <a:rPr lang="en-GB" b="1" dirty="0"/>
              <a:t>partial closure </a:t>
            </a:r>
            <a:r>
              <a:rPr lang="en-GB" dirty="0"/>
              <a:t>when students are required to self-isolate due to a confirmed case of COVID-19 in the school community</a:t>
            </a:r>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a:xfrm>
            <a:off x="1424639" y="3345429"/>
            <a:ext cx="1260000" cy="415497"/>
          </a:xfrm>
        </p:spPr>
        <p:txBody>
          <a:bodyPr rtlCol="0">
            <a:noAutofit/>
          </a:bodyPr>
          <a:lstStyle/>
          <a:p>
            <a:pPr rtl="0"/>
            <a:r>
              <a:rPr lang="en-GB" sz="4000" dirty="0"/>
              <a:t>1</a:t>
            </a:r>
          </a:p>
        </p:txBody>
      </p:sp>
      <p:sp>
        <p:nvSpPr>
          <p:cNvPr id="19" name="Text Placeholder 18">
            <a:extLst>
              <a:ext uri="{FF2B5EF4-FFF2-40B4-BE49-F238E27FC236}">
                <a16:creationId xmlns:a16="http://schemas.microsoft.com/office/drawing/2014/main" id="{F453F355-355D-4EA9-978E-A35A4E2F7CA9}"/>
              </a:ext>
            </a:extLst>
          </p:cNvPr>
          <p:cNvSpPr>
            <a:spLocks noGrp="1"/>
          </p:cNvSpPr>
          <p:nvPr>
            <p:ph type="body" sz="quarter" idx="28"/>
          </p:nvPr>
        </p:nvSpPr>
        <p:spPr>
          <a:xfrm>
            <a:off x="1148994" y="4199468"/>
            <a:ext cx="1800000" cy="532630"/>
          </a:xfrm>
        </p:spPr>
        <p:txBody>
          <a:bodyPr rtlCol="0" anchor="ctr"/>
          <a:lstStyle/>
          <a:p>
            <a:pPr rtl="0"/>
            <a:r>
              <a:rPr lang="en-GB" sz="1800" dirty="0">
                <a:solidFill>
                  <a:schemeClr val="tx1"/>
                </a:solidFill>
              </a:rPr>
              <a:t>General Expectations</a:t>
            </a:r>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a:xfrm>
            <a:off x="1221726" y="4789893"/>
            <a:ext cx="1674000" cy="1464214"/>
          </a:xfrm>
        </p:spPr>
        <p:txBody>
          <a:bodyPr rtlCol="0">
            <a:normAutofit/>
          </a:bodyPr>
          <a:lstStyle/>
          <a:p>
            <a:pPr rtl="0"/>
            <a:r>
              <a:rPr lang="en-GB" dirty="0">
                <a:solidFill>
                  <a:schemeClr val="tx2"/>
                </a:solidFill>
              </a:rPr>
              <a:t>Expectations about the timetable and how students will receive work during a partial closure.</a:t>
            </a:r>
          </a:p>
        </p:txBody>
      </p:sp>
      <p:sp>
        <p:nvSpPr>
          <p:cNvPr id="23" name="Text Placeholder 22">
            <a:extLst>
              <a:ext uri="{FF2B5EF4-FFF2-40B4-BE49-F238E27FC236}">
                <a16:creationId xmlns:a16="http://schemas.microsoft.com/office/drawing/2014/main" id="{1F036F3A-A388-4AE4-9CA9-338BFC3A2210}"/>
              </a:ext>
            </a:extLst>
          </p:cNvPr>
          <p:cNvSpPr>
            <a:spLocks noGrp="1"/>
          </p:cNvSpPr>
          <p:nvPr>
            <p:ph type="body" sz="quarter" idx="32"/>
          </p:nvPr>
        </p:nvSpPr>
        <p:spPr>
          <a:xfrm>
            <a:off x="3191479" y="4201534"/>
            <a:ext cx="1800000" cy="581767"/>
          </a:xfrm>
        </p:spPr>
        <p:txBody>
          <a:bodyPr rtlCol="0" anchor="ctr"/>
          <a:lstStyle/>
          <a:p>
            <a:pPr rtl="0"/>
            <a:r>
              <a:rPr lang="en-GB" sz="2000" dirty="0">
                <a:solidFill>
                  <a:schemeClr val="tx1"/>
                </a:solidFill>
              </a:rPr>
              <a:t>Live lessons</a:t>
            </a:r>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a:xfrm>
            <a:off x="3237603" y="4789892"/>
            <a:ext cx="1674000" cy="1464213"/>
          </a:xfrm>
        </p:spPr>
        <p:txBody>
          <a:bodyPr rtlCol="0">
            <a:normAutofit/>
          </a:bodyPr>
          <a:lstStyle/>
          <a:p>
            <a:pPr rtl="0"/>
            <a:r>
              <a:rPr lang="en-GB" dirty="0">
                <a:solidFill>
                  <a:schemeClr val="tx2"/>
                </a:solidFill>
              </a:rPr>
              <a:t>Guidance about live lessons and when/how these may take place. Reminders about how to use MS Teams.</a:t>
            </a:r>
          </a:p>
        </p:txBody>
      </p:sp>
      <p:sp>
        <p:nvSpPr>
          <p:cNvPr id="25" name="Text Placeholder 24">
            <a:extLst>
              <a:ext uri="{FF2B5EF4-FFF2-40B4-BE49-F238E27FC236}">
                <a16:creationId xmlns:a16="http://schemas.microsoft.com/office/drawing/2014/main" id="{F24D4ED9-50BC-4B4E-950C-0680483C6858}"/>
              </a:ext>
            </a:extLst>
          </p:cNvPr>
          <p:cNvSpPr>
            <a:spLocks noGrp="1"/>
          </p:cNvSpPr>
          <p:nvPr>
            <p:ph type="body" sz="quarter" idx="34"/>
          </p:nvPr>
        </p:nvSpPr>
        <p:spPr>
          <a:xfrm>
            <a:off x="5233964" y="4199468"/>
            <a:ext cx="1800000" cy="557198"/>
          </a:xfrm>
        </p:spPr>
        <p:txBody>
          <a:bodyPr rtlCol="0" anchor="ctr"/>
          <a:lstStyle/>
          <a:p>
            <a:pPr rtl="0"/>
            <a:r>
              <a:rPr lang="en-GB" sz="2000" dirty="0">
                <a:solidFill>
                  <a:schemeClr val="tx1"/>
                </a:solidFill>
              </a:rPr>
              <a:t>Feedback</a:t>
            </a:r>
          </a:p>
        </p:txBody>
      </p:sp>
      <p:sp>
        <p:nvSpPr>
          <p:cNvPr id="24" name="Text Placeholder 23">
            <a:extLst>
              <a:ext uri="{FF2B5EF4-FFF2-40B4-BE49-F238E27FC236}">
                <a16:creationId xmlns:a16="http://schemas.microsoft.com/office/drawing/2014/main" id="{DDA0C858-3571-4BC1-8998-A965A8F9067F}"/>
              </a:ext>
            </a:extLst>
          </p:cNvPr>
          <p:cNvSpPr>
            <a:spLocks noGrp="1"/>
          </p:cNvSpPr>
          <p:nvPr>
            <p:ph type="body" sz="quarter" idx="33"/>
          </p:nvPr>
        </p:nvSpPr>
        <p:spPr>
          <a:xfrm>
            <a:off x="5253480" y="4789893"/>
            <a:ext cx="1674000" cy="1297074"/>
          </a:xfrm>
        </p:spPr>
        <p:txBody>
          <a:bodyPr rtlCol="0">
            <a:normAutofit/>
          </a:bodyPr>
          <a:lstStyle/>
          <a:p>
            <a:pPr rtl="0"/>
            <a:r>
              <a:rPr lang="en-GB" dirty="0">
                <a:solidFill>
                  <a:schemeClr val="tx2"/>
                </a:solidFill>
              </a:rPr>
              <a:t>How will students receive feedback and what can they expect during a partial closure?</a:t>
            </a:r>
          </a:p>
        </p:txBody>
      </p:sp>
      <p:sp>
        <p:nvSpPr>
          <p:cNvPr id="27" name="Text Placeholder 26">
            <a:extLst>
              <a:ext uri="{FF2B5EF4-FFF2-40B4-BE49-F238E27FC236}">
                <a16:creationId xmlns:a16="http://schemas.microsoft.com/office/drawing/2014/main" id="{C1F38EEB-F5CB-4D43-BA30-67F805C3BB9A}"/>
              </a:ext>
            </a:extLst>
          </p:cNvPr>
          <p:cNvSpPr>
            <a:spLocks noGrp="1"/>
          </p:cNvSpPr>
          <p:nvPr>
            <p:ph type="body" sz="quarter" idx="36"/>
          </p:nvPr>
        </p:nvSpPr>
        <p:spPr>
          <a:xfrm>
            <a:off x="7225831" y="4199468"/>
            <a:ext cx="1800000" cy="557198"/>
          </a:xfrm>
        </p:spPr>
        <p:txBody>
          <a:bodyPr rtlCol="0" anchor="ctr"/>
          <a:lstStyle/>
          <a:p>
            <a:pPr rtl="0"/>
            <a:r>
              <a:rPr lang="en-GB" sz="1800" dirty="0">
                <a:solidFill>
                  <a:schemeClr val="tx1"/>
                </a:solidFill>
              </a:rPr>
              <a:t>Some useful tools</a:t>
            </a: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a:xfrm>
            <a:off x="7269357" y="4789893"/>
            <a:ext cx="1674000" cy="1464212"/>
          </a:xfrm>
        </p:spPr>
        <p:txBody>
          <a:bodyPr rtlCol="0">
            <a:normAutofit/>
          </a:bodyPr>
          <a:lstStyle/>
          <a:p>
            <a:pPr rtl="0"/>
            <a:r>
              <a:rPr lang="en-GB" dirty="0">
                <a:solidFill>
                  <a:schemeClr val="tx2"/>
                </a:solidFill>
              </a:rPr>
              <a:t>What are the main educational tools that we are using across the school and how do they support our students?</a:t>
            </a:r>
          </a:p>
        </p:txBody>
      </p:sp>
      <p:sp>
        <p:nvSpPr>
          <p:cNvPr id="21" name="Text Placeholder 20">
            <a:extLst>
              <a:ext uri="{FF2B5EF4-FFF2-40B4-BE49-F238E27FC236}">
                <a16:creationId xmlns:a16="http://schemas.microsoft.com/office/drawing/2014/main" id="{4D1AE391-EF52-4CA1-952E-6B1AEA5EAC56}"/>
              </a:ext>
            </a:extLst>
          </p:cNvPr>
          <p:cNvSpPr>
            <a:spLocks noGrp="1"/>
          </p:cNvSpPr>
          <p:nvPr>
            <p:ph type="body" sz="quarter" idx="30"/>
          </p:nvPr>
        </p:nvSpPr>
        <p:spPr>
          <a:xfrm>
            <a:off x="9217698" y="4199468"/>
            <a:ext cx="1800000" cy="557198"/>
          </a:xfrm>
        </p:spPr>
        <p:txBody>
          <a:bodyPr rtlCol="0" anchor="ctr"/>
          <a:lstStyle/>
          <a:p>
            <a:pPr rtl="0"/>
            <a:r>
              <a:rPr lang="en-GB" dirty="0">
                <a:solidFill>
                  <a:schemeClr val="tx1"/>
                </a:solidFill>
              </a:rPr>
              <a:t>FAQs</a:t>
            </a: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p:txBody>
          <a:bodyPr rtlCol="0">
            <a:normAutofit/>
          </a:bodyPr>
          <a:lstStyle/>
          <a:p>
            <a:pPr rtl="0"/>
            <a:r>
              <a:rPr lang="en-GB" dirty="0">
                <a:solidFill>
                  <a:schemeClr val="tx2"/>
                </a:solidFill>
              </a:rPr>
              <a:t>Some other common questions and guidance to support parents and carers.</a:t>
            </a:r>
          </a:p>
        </p:txBody>
      </p:sp>
      <p:sp>
        <p:nvSpPr>
          <p:cNvPr id="4" name="Date Placeholder 3">
            <a:extLst>
              <a:ext uri="{FF2B5EF4-FFF2-40B4-BE49-F238E27FC236}">
                <a16:creationId xmlns:a16="http://schemas.microsoft.com/office/drawing/2014/main" id="{028E8055-5762-4514-88F3-A36375025C27}"/>
              </a:ext>
            </a:extLst>
          </p:cNvPr>
          <p:cNvSpPr>
            <a:spLocks noGrp="1"/>
          </p:cNvSpPr>
          <p:nvPr>
            <p:ph type="dt" sz="half" idx="10"/>
          </p:nvPr>
        </p:nvSpPr>
        <p:spPr>
          <a:xfrm>
            <a:off x="8873231" y="5933832"/>
            <a:ext cx="2743200" cy="15313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4C1959"/>
                </a:solidFill>
                <a:effectLst/>
                <a:uLnTx/>
                <a:uFillTx/>
                <a:latin typeface="Arial"/>
                <a:ea typeface="+mn-ea"/>
                <a:cs typeface="+mn-cs"/>
              </a:rPr>
              <a:t>September 2020</a:t>
            </a:r>
          </a:p>
        </p:txBody>
      </p:sp>
      <p:sp>
        <p:nvSpPr>
          <p:cNvPr id="5" name="Footer Placeholder 4">
            <a:extLst>
              <a:ext uri="{FF2B5EF4-FFF2-40B4-BE49-F238E27FC236}">
                <a16:creationId xmlns:a16="http://schemas.microsoft.com/office/drawing/2014/main" id="{EA5F6326-8CA0-4BFE-9770-27D678EED454}"/>
              </a:ext>
            </a:extLst>
          </p:cNvPr>
          <p:cNvSpPr>
            <a:spLocks noGrp="1"/>
          </p:cNvSpPr>
          <p:nvPr>
            <p:ph type="ftr" sz="quarter" idx="1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C1959"/>
                </a:solidFill>
                <a:effectLst/>
                <a:uLnTx/>
                <a:uFillTx/>
                <a:latin typeface="Arial"/>
                <a:ea typeface="+mn-ea"/>
                <a:cs typeface="+mn-cs"/>
              </a:rPr>
              <a:t>Northampton School </a:t>
            </a:r>
            <a:r>
              <a:rPr kumimoji="0" lang="en-GB" sz="1000" b="0" i="1" u="none" strike="noStrike" kern="1200" cap="none" spc="0" normalizeH="0" baseline="0" noProof="0" dirty="0">
                <a:ln>
                  <a:noFill/>
                </a:ln>
                <a:solidFill>
                  <a:srgbClr val="4C1959"/>
                </a:solidFill>
                <a:effectLst/>
                <a:uLnTx/>
                <a:uFillTx/>
                <a:latin typeface="Arial"/>
                <a:ea typeface="+mn-ea"/>
                <a:cs typeface="+mn-cs"/>
              </a:rPr>
              <a:t>for Boys</a:t>
            </a:r>
            <a:endParaRPr kumimoji="0" lang="en-GB" sz="1000" b="0" i="0" u="none" strike="noStrike" kern="1200" cap="none" spc="0" normalizeH="0" baseline="0" noProof="0" dirty="0">
              <a:ln>
                <a:noFill/>
              </a:ln>
              <a:solidFill>
                <a:srgbClr val="4C1959"/>
              </a:solidFill>
              <a:effectLst/>
              <a:uLnTx/>
              <a:uFillTx/>
              <a:latin typeface="Arial"/>
              <a:ea typeface="+mn-ea"/>
              <a:cs typeface="+mn-cs"/>
            </a:endParaRPr>
          </a:p>
        </p:txBody>
      </p:sp>
      <p:sp>
        <p:nvSpPr>
          <p:cNvPr id="56" name="Text Placeholder 6">
            <a:extLst>
              <a:ext uri="{FF2B5EF4-FFF2-40B4-BE49-F238E27FC236}">
                <a16:creationId xmlns:a16="http://schemas.microsoft.com/office/drawing/2014/main" id="{FD2616B3-DAA6-494C-87A5-FD9BF148A787}"/>
              </a:ext>
            </a:extLst>
          </p:cNvPr>
          <p:cNvSpPr txBox="1">
            <a:spLocks/>
          </p:cNvSpPr>
          <p:nvPr/>
        </p:nvSpPr>
        <p:spPr>
          <a:xfrm>
            <a:off x="3444603"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2</a:t>
            </a:r>
          </a:p>
        </p:txBody>
      </p:sp>
      <p:sp>
        <p:nvSpPr>
          <p:cNvPr id="57" name="Text Placeholder 6">
            <a:extLst>
              <a:ext uri="{FF2B5EF4-FFF2-40B4-BE49-F238E27FC236}">
                <a16:creationId xmlns:a16="http://schemas.microsoft.com/office/drawing/2014/main" id="{CB3E1D10-3B0D-4CD1-BF3B-F20EAECD5E71}"/>
              </a:ext>
            </a:extLst>
          </p:cNvPr>
          <p:cNvSpPr txBox="1">
            <a:spLocks/>
          </p:cNvSpPr>
          <p:nvPr/>
        </p:nvSpPr>
        <p:spPr>
          <a:xfrm>
            <a:off x="5457435"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58" name="Text Placeholder 6">
            <a:extLst>
              <a:ext uri="{FF2B5EF4-FFF2-40B4-BE49-F238E27FC236}">
                <a16:creationId xmlns:a16="http://schemas.microsoft.com/office/drawing/2014/main" id="{13C47A1A-5B49-4309-9EA5-2785CDE0781B}"/>
              </a:ext>
            </a:extLst>
          </p:cNvPr>
          <p:cNvSpPr txBox="1">
            <a:spLocks/>
          </p:cNvSpPr>
          <p:nvPr/>
        </p:nvSpPr>
        <p:spPr>
          <a:xfrm>
            <a:off x="7470267"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4</a:t>
            </a:r>
          </a:p>
        </p:txBody>
      </p:sp>
      <p:sp>
        <p:nvSpPr>
          <p:cNvPr id="59" name="Text Placeholder 6">
            <a:extLst>
              <a:ext uri="{FF2B5EF4-FFF2-40B4-BE49-F238E27FC236}">
                <a16:creationId xmlns:a16="http://schemas.microsoft.com/office/drawing/2014/main" id="{B6F8CAF0-03FC-4701-9F47-5188C021614F}"/>
              </a:ext>
            </a:extLst>
          </p:cNvPr>
          <p:cNvSpPr txBox="1">
            <a:spLocks/>
          </p:cNvSpPr>
          <p:nvPr/>
        </p:nvSpPr>
        <p:spPr>
          <a:xfrm>
            <a:off x="9487698" y="334237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5</a:t>
            </a:r>
          </a:p>
        </p:txBody>
      </p:sp>
      <p:pic>
        <p:nvPicPr>
          <p:cNvPr id="63" name="Picture 62" descr="A close up of a logo&#10;&#10;Description automatically generated">
            <a:extLst>
              <a:ext uri="{FF2B5EF4-FFF2-40B4-BE49-F238E27FC236}">
                <a16:creationId xmlns:a16="http://schemas.microsoft.com/office/drawing/2014/main" id="{F46E6E76-6424-436A-91A1-3525611A3778}"/>
              </a:ext>
            </a:extLst>
          </p:cNvPr>
          <p:cNvPicPr>
            <a:picLocks noChangeAspect="1"/>
          </p:cNvPicPr>
          <p:nvPr/>
        </p:nvPicPr>
        <p:blipFill>
          <a:blip r:embed="rId3"/>
          <a:stretch>
            <a:fillRect/>
          </a:stretch>
        </p:blipFill>
        <p:spPr>
          <a:xfrm>
            <a:off x="9623637" y="620010"/>
            <a:ext cx="1917470" cy="1004057"/>
          </a:xfrm>
          <a:prstGeom prst="rect">
            <a:avLst/>
          </a:prstGeom>
        </p:spPr>
      </p:pic>
      <p:sp>
        <p:nvSpPr>
          <p:cNvPr id="6" name="Oval 5">
            <a:extLst>
              <a:ext uri="{FF2B5EF4-FFF2-40B4-BE49-F238E27FC236}">
                <a16:creationId xmlns:a16="http://schemas.microsoft.com/office/drawing/2014/main" id="{BB246A9C-A5BE-40F7-B3AF-74601BE184BC}"/>
              </a:ext>
            </a:extLst>
          </p:cNvPr>
          <p:cNvSpPr/>
          <p:nvPr/>
        </p:nvSpPr>
        <p:spPr>
          <a:xfrm>
            <a:off x="7344182" y="2672605"/>
            <a:ext cx="1524000" cy="1524000"/>
          </a:xfrm>
          <a:prstGeom prst="ellipse">
            <a:avLst/>
          </a:prstGeom>
          <a:noFill/>
          <a:ln w="7239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9ABE2"/>
              </a:solidFill>
              <a:effectLst/>
              <a:uLnTx/>
              <a:uFillTx/>
              <a:latin typeface="Arial"/>
              <a:ea typeface="+mn-ea"/>
              <a:cs typeface="+mn-cs"/>
            </a:endParaRPr>
          </a:p>
        </p:txBody>
      </p:sp>
    </p:spTree>
    <p:extLst>
      <p:ext uri="{BB962C8B-B14F-4D97-AF65-F5344CB8AC3E}">
        <p14:creationId xmlns:p14="http://schemas.microsoft.com/office/powerpoint/2010/main" val="415171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5">
            <a:extLst>
              <a:ext uri="{FF2B5EF4-FFF2-40B4-BE49-F238E27FC236}">
                <a16:creationId xmlns:a16="http://schemas.microsoft.com/office/drawing/2014/main" id="{F63109D1-B946-4573-951B-E3F065686A2A}"/>
              </a:ext>
            </a:extLst>
          </p:cNvPr>
          <p:cNvSpPr txBox="1"/>
          <p:nvPr/>
        </p:nvSpPr>
        <p:spPr>
          <a:xfrm>
            <a:off x="627974" y="592677"/>
            <a:ext cx="10715741" cy="492443"/>
          </a:xfrm>
          <a:prstGeom prst="rect">
            <a:avLst/>
          </a:prstGeom>
          <a:noFill/>
        </p:spPr>
        <p:txBody>
          <a:bodyPr wrap="square" rtlCol="0">
            <a:spAutoFit/>
          </a:bodyPr>
          <a:lstStyle/>
          <a:p>
            <a:pPr rtl="0"/>
            <a:r>
              <a:rPr lang="en-GB" sz="2600" b="1" dirty="0">
                <a:latin typeface="Segoe UI" panose="020B0502040204020203" pitchFamily="34" charset="0"/>
                <a:ea typeface="Segoe UI" panose="020B0502040204020203" pitchFamily="34" charset="0"/>
                <a:cs typeface="Segoe UI" panose="020B0502040204020203" pitchFamily="34" charset="0"/>
              </a:rPr>
              <a:t>What are some of the tools you use to help deliver online learning?</a:t>
            </a:r>
            <a:endParaRPr lang="en-US" sz="2600" dirty="0">
              <a:latin typeface="Segoe UI" panose="020B0502040204020203" pitchFamily="34" charset="0"/>
              <a:ea typeface="Segoe UI" panose="020B0502040204020203" pitchFamily="34" charset="0"/>
              <a:cs typeface="Segoe UI" panose="020B0502040204020203" pitchFamily="34" charset="0"/>
            </a:endParaRPr>
          </a:p>
        </p:txBody>
      </p:sp>
      <p:pic>
        <p:nvPicPr>
          <p:cNvPr id="11266" name="Picture 2" descr="See the source image">
            <a:extLst>
              <a:ext uri="{FF2B5EF4-FFF2-40B4-BE49-F238E27FC236}">
                <a16:creationId xmlns:a16="http://schemas.microsoft.com/office/drawing/2014/main" id="{424FC1E0-53FB-490B-8655-0E41B198B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38" y="1438579"/>
            <a:ext cx="1825888" cy="1825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0" name="Picture 6" descr="See the source image">
            <a:extLst>
              <a:ext uri="{FF2B5EF4-FFF2-40B4-BE49-F238E27FC236}">
                <a16:creationId xmlns:a16="http://schemas.microsoft.com/office/drawing/2014/main" id="{FFDABAF0-8E94-4403-AD6B-C4A056C28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400" y="1543415"/>
            <a:ext cx="1935092" cy="1935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2" name="Picture 8" descr="See the source image">
            <a:extLst>
              <a:ext uri="{FF2B5EF4-FFF2-40B4-BE49-F238E27FC236}">
                <a16:creationId xmlns:a16="http://schemas.microsoft.com/office/drawing/2014/main" id="{BEE31272-7E4E-4F8C-8909-2E8E9FA9CE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63" t="3635" r="12563" b="4544"/>
          <a:stretch/>
        </p:blipFill>
        <p:spPr bwMode="auto">
          <a:xfrm>
            <a:off x="976379" y="4234196"/>
            <a:ext cx="2564359" cy="1767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4" name="Picture 10" descr="See the source image">
            <a:extLst>
              <a:ext uri="{FF2B5EF4-FFF2-40B4-BE49-F238E27FC236}">
                <a16:creationId xmlns:a16="http://schemas.microsoft.com/office/drawing/2014/main" id="{BB6B34FB-216E-444B-8A0B-3B72E3F57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551" y="2866609"/>
            <a:ext cx="1990071" cy="19900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0FF8E8-81F3-467C-968B-26EAEDFCC4D4}"/>
              </a:ext>
            </a:extLst>
          </p:cNvPr>
          <p:cNvPicPr>
            <a:picLocks noChangeAspect="1"/>
          </p:cNvPicPr>
          <p:nvPr/>
        </p:nvPicPr>
        <p:blipFill>
          <a:blip r:embed="rId7"/>
          <a:stretch>
            <a:fillRect/>
          </a:stretch>
        </p:blipFill>
        <p:spPr>
          <a:xfrm>
            <a:off x="3677964" y="1648089"/>
            <a:ext cx="4947681" cy="1017608"/>
          </a:xfrm>
          <a:prstGeom prst="rect">
            <a:avLst/>
          </a:prstGeom>
        </p:spPr>
      </p:pic>
      <p:pic>
        <p:nvPicPr>
          <p:cNvPr id="7" name="Picture 6">
            <a:extLst>
              <a:ext uri="{FF2B5EF4-FFF2-40B4-BE49-F238E27FC236}">
                <a16:creationId xmlns:a16="http://schemas.microsoft.com/office/drawing/2014/main" id="{5CA329CE-0692-4F97-B1BC-C9451A137580}"/>
              </a:ext>
            </a:extLst>
          </p:cNvPr>
          <p:cNvPicPr>
            <a:picLocks noChangeAspect="1"/>
          </p:cNvPicPr>
          <p:nvPr/>
        </p:nvPicPr>
        <p:blipFill>
          <a:blip r:embed="rId8"/>
          <a:stretch>
            <a:fillRect/>
          </a:stretch>
        </p:blipFill>
        <p:spPr>
          <a:xfrm>
            <a:off x="6937294" y="5057592"/>
            <a:ext cx="3524250" cy="1104900"/>
          </a:xfrm>
          <a:prstGeom prst="rect">
            <a:avLst/>
          </a:prstGeom>
        </p:spPr>
      </p:pic>
      <p:pic>
        <p:nvPicPr>
          <p:cNvPr id="1026" name="Picture 2" descr="See the source image">
            <a:extLst>
              <a:ext uri="{FF2B5EF4-FFF2-40B4-BE49-F238E27FC236}">
                <a16:creationId xmlns:a16="http://schemas.microsoft.com/office/drawing/2014/main" id="{1106DA0C-3612-4F55-BC03-A2126DC000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0814" y="3264467"/>
            <a:ext cx="2564359" cy="175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7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71582" y="560991"/>
            <a:ext cx="9683058" cy="1004057"/>
          </a:xfrm>
        </p:spPr>
        <p:txBody>
          <a:bodyPr rtlCol="0"/>
          <a:lstStyle/>
          <a:p>
            <a:pPr rtl="0"/>
            <a:r>
              <a:rPr lang="en-GB" dirty="0"/>
              <a:t>NSB Parent &amp; Carer Guide</a:t>
            </a:r>
          </a:p>
        </p:txBody>
      </p:sp>
      <p:sp>
        <p:nvSpPr>
          <p:cNvPr id="3" name="Subtitle 2">
            <a:extLst>
              <a:ext uri="{FF2B5EF4-FFF2-40B4-BE49-F238E27FC236}">
                <a16:creationId xmlns:a16="http://schemas.microsoft.com/office/drawing/2014/main" id="{F766E226-2491-4875-B474-7A01921DDBAC}"/>
              </a:ext>
            </a:extLst>
          </p:cNvPr>
          <p:cNvSpPr>
            <a:spLocks noGrp="1"/>
          </p:cNvSpPr>
          <p:nvPr>
            <p:ph type="subTitle" idx="1"/>
          </p:nvPr>
        </p:nvSpPr>
        <p:spPr>
          <a:xfrm>
            <a:off x="771582" y="1810870"/>
            <a:ext cx="10631706" cy="803067"/>
          </a:xfrm>
        </p:spPr>
        <p:txBody>
          <a:bodyPr rtlCol="0">
            <a:normAutofit/>
          </a:bodyPr>
          <a:lstStyle/>
          <a:p>
            <a:pPr rtl="0"/>
            <a:r>
              <a:rPr lang="en-GB" dirty="0"/>
              <a:t>What to expect in the event of a </a:t>
            </a:r>
            <a:r>
              <a:rPr lang="en-GB" b="1" dirty="0"/>
              <a:t>partial closure </a:t>
            </a:r>
            <a:r>
              <a:rPr lang="en-GB" dirty="0"/>
              <a:t>when students are required to self-isolate due to a confirmed case of COVID-19 in the school community</a:t>
            </a:r>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a:xfrm>
            <a:off x="1424639" y="3345429"/>
            <a:ext cx="1260000" cy="415497"/>
          </a:xfrm>
        </p:spPr>
        <p:txBody>
          <a:bodyPr rtlCol="0">
            <a:noAutofit/>
          </a:bodyPr>
          <a:lstStyle/>
          <a:p>
            <a:pPr rtl="0"/>
            <a:r>
              <a:rPr lang="en-GB" sz="4000" dirty="0"/>
              <a:t>1</a:t>
            </a:r>
          </a:p>
        </p:txBody>
      </p:sp>
      <p:sp>
        <p:nvSpPr>
          <p:cNvPr id="19" name="Text Placeholder 18">
            <a:extLst>
              <a:ext uri="{FF2B5EF4-FFF2-40B4-BE49-F238E27FC236}">
                <a16:creationId xmlns:a16="http://schemas.microsoft.com/office/drawing/2014/main" id="{F453F355-355D-4EA9-978E-A35A4E2F7CA9}"/>
              </a:ext>
            </a:extLst>
          </p:cNvPr>
          <p:cNvSpPr>
            <a:spLocks noGrp="1"/>
          </p:cNvSpPr>
          <p:nvPr>
            <p:ph type="body" sz="quarter" idx="28"/>
          </p:nvPr>
        </p:nvSpPr>
        <p:spPr>
          <a:xfrm>
            <a:off x="1148994" y="4199468"/>
            <a:ext cx="1800000" cy="532630"/>
          </a:xfrm>
        </p:spPr>
        <p:txBody>
          <a:bodyPr rtlCol="0" anchor="ctr"/>
          <a:lstStyle/>
          <a:p>
            <a:pPr rtl="0"/>
            <a:r>
              <a:rPr lang="en-GB" sz="1800" dirty="0">
                <a:solidFill>
                  <a:schemeClr val="tx1"/>
                </a:solidFill>
              </a:rPr>
              <a:t>General Expectations</a:t>
            </a:r>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a:xfrm>
            <a:off x="1221726" y="4789893"/>
            <a:ext cx="1674000" cy="1464214"/>
          </a:xfrm>
        </p:spPr>
        <p:txBody>
          <a:bodyPr rtlCol="0">
            <a:normAutofit/>
          </a:bodyPr>
          <a:lstStyle/>
          <a:p>
            <a:pPr rtl="0"/>
            <a:r>
              <a:rPr lang="en-GB" dirty="0">
                <a:solidFill>
                  <a:schemeClr val="tx2"/>
                </a:solidFill>
              </a:rPr>
              <a:t>Expectations about the timetable and how students will receive work during a partial closure.</a:t>
            </a:r>
          </a:p>
        </p:txBody>
      </p:sp>
      <p:sp>
        <p:nvSpPr>
          <p:cNvPr id="23" name="Text Placeholder 22">
            <a:extLst>
              <a:ext uri="{FF2B5EF4-FFF2-40B4-BE49-F238E27FC236}">
                <a16:creationId xmlns:a16="http://schemas.microsoft.com/office/drawing/2014/main" id="{1F036F3A-A388-4AE4-9CA9-338BFC3A2210}"/>
              </a:ext>
            </a:extLst>
          </p:cNvPr>
          <p:cNvSpPr>
            <a:spLocks noGrp="1"/>
          </p:cNvSpPr>
          <p:nvPr>
            <p:ph type="body" sz="quarter" idx="32"/>
          </p:nvPr>
        </p:nvSpPr>
        <p:spPr>
          <a:xfrm>
            <a:off x="3191479" y="4201534"/>
            <a:ext cx="1800000" cy="581767"/>
          </a:xfrm>
        </p:spPr>
        <p:txBody>
          <a:bodyPr rtlCol="0" anchor="ctr"/>
          <a:lstStyle/>
          <a:p>
            <a:pPr rtl="0"/>
            <a:r>
              <a:rPr lang="en-GB" sz="2000" dirty="0">
                <a:solidFill>
                  <a:schemeClr val="tx1"/>
                </a:solidFill>
              </a:rPr>
              <a:t>Live lessons</a:t>
            </a:r>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a:xfrm>
            <a:off x="3237603" y="4789892"/>
            <a:ext cx="1674000" cy="1464213"/>
          </a:xfrm>
        </p:spPr>
        <p:txBody>
          <a:bodyPr rtlCol="0">
            <a:normAutofit/>
          </a:bodyPr>
          <a:lstStyle/>
          <a:p>
            <a:pPr rtl="0"/>
            <a:r>
              <a:rPr lang="en-GB" dirty="0">
                <a:solidFill>
                  <a:schemeClr val="tx2"/>
                </a:solidFill>
              </a:rPr>
              <a:t>Guidance about live lessons and when/how these may take place. Reminders about how to use MS Teams.</a:t>
            </a:r>
          </a:p>
        </p:txBody>
      </p:sp>
      <p:sp>
        <p:nvSpPr>
          <p:cNvPr id="25" name="Text Placeholder 24">
            <a:extLst>
              <a:ext uri="{FF2B5EF4-FFF2-40B4-BE49-F238E27FC236}">
                <a16:creationId xmlns:a16="http://schemas.microsoft.com/office/drawing/2014/main" id="{F24D4ED9-50BC-4B4E-950C-0680483C6858}"/>
              </a:ext>
            </a:extLst>
          </p:cNvPr>
          <p:cNvSpPr>
            <a:spLocks noGrp="1"/>
          </p:cNvSpPr>
          <p:nvPr>
            <p:ph type="body" sz="quarter" idx="34"/>
          </p:nvPr>
        </p:nvSpPr>
        <p:spPr>
          <a:xfrm>
            <a:off x="5233964" y="4199468"/>
            <a:ext cx="1800000" cy="557198"/>
          </a:xfrm>
        </p:spPr>
        <p:txBody>
          <a:bodyPr rtlCol="0" anchor="ctr"/>
          <a:lstStyle/>
          <a:p>
            <a:pPr rtl="0"/>
            <a:r>
              <a:rPr lang="en-GB" sz="2000" dirty="0">
                <a:solidFill>
                  <a:schemeClr val="tx1"/>
                </a:solidFill>
              </a:rPr>
              <a:t>Feedback</a:t>
            </a:r>
          </a:p>
        </p:txBody>
      </p:sp>
      <p:sp>
        <p:nvSpPr>
          <p:cNvPr id="24" name="Text Placeholder 23">
            <a:extLst>
              <a:ext uri="{FF2B5EF4-FFF2-40B4-BE49-F238E27FC236}">
                <a16:creationId xmlns:a16="http://schemas.microsoft.com/office/drawing/2014/main" id="{DDA0C858-3571-4BC1-8998-A965A8F9067F}"/>
              </a:ext>
            </a:extLst>
          </p:cNvPr>
          <p:cNvSpPr>
            <a:spLocks noGrp="1"/>
          </p:cNvSpPr>
          <p:nvPr>
            <p:ph type="body" sz="quarter" idx="33"/>
          </p:nvPr>
        </p:nvSpPr>
        <p:spPr>
          <a:xfrm>
            <a:off x="5253480" y="4789893"/>
            <a:ext cx="1674000" cy="1297074"/>
          </a:xfrm>
        </p:spPr>
        <p:txBody>
          <a:bodyPr rtlCol="0">
            <a:normAutofit/>
          </a:bodyPr>
          <a:lstStyle/>
          <a:p>
            <a:pPr rtl="0"/>
            <a:r>
              <a:rPr lang="en-GB" dirty="0">
                <a:solidFill>
                  <a:schemeClr val="tx2"/>
                </a:solidFill>
              </a:rPr>
              <a:t>How will students receive feedback and what can they expect during a partial closure?</a:t>
            </a:r>
          </a:p>
        </p:txBody>
      </p:sp>
      <p:sp>
        <p:nvSpPr>
          <p:cNvPr id="27" name="Text Placeholder 26">
            <a:extLst>
              <a:ext uri="{FF2B5EF4-FFF2-40B4-BE49-F238E27FC236}">
                <a16:creationId xmlns:a16="http://schemas.microsoft.com/office/drawing/2014/main" id="{C1F38EEB-F5CB-4D43-BA30-67F805C3BB9A}"/>
              </a:ext>
            </a:extLst>
          </p:cNvPr>
          <p:cNvSpPr>
            <a:spLocks noGrp="1"/>
          </p:cNvSpPr>
          <p:nvPr>
            <p:ph type="body" sz="quarter" idx="36"/>
          </p:nvPr>
        </p:nvSpPr>
        <p:spPr>
          <a:xfrm>
            <a:off x="7225831" y="4199468"/>
            <a:ext cx="1800000" cy="557198"/>
          </a:xfrm>
        </p:spPr>
        <p:txBody>
          <a:bodyPr rtlCol="0" anchor="ctr"/>
          <a:lstStyle/>
          <a:p>
            <a:pPr rtl="0"/>
            <a:r>
              <a:rPr lang="en-GB" sz="1800" dirty="0">
                <a:solidFill>
                  <a:schemeClr val="tx1"/>
                </a:solidFill>
              </a:rPr>
              <a:t>Some useful tools</a:t>
            </a: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a:xfrm>
            <a:off x="7269357" y="4789893"/>
            <a:ext cx="1674000" cy="1464212"/>
          </a:xfrm>
        </p:spPr>
        <p:txBody>
          <a:bodyPr rtlCol="0">
            <a:normAutofit/>
          </a:bodyPr>
          <a:lstStyle/>
          <a:p>
            <a:pPr rtl="0"/>
            <a:r>
              <a:rPr lang="en-GB" dirty="0">
                <a:solidFill>
                  <a:schemeClr val="tx2"/>
                </a:solidFill>
              </a:rPr>
              <a:t>What are the main educational tools that we are using across the school and how do they support our students?</a:t>
            </a:r>
          </a:p>
        </p:txBody>
      </p:sp>
      <p:sp>
        <p:nvSpPr>
          <p:cNvPr id="21" name="Text Placeholder 20">
            <a:extLst>
              <a:ext uri="{FF2B5EF4-FFF2-40B4-BE49-F238E27FC236}">
                <a16:creationId xmlns:a16="http://schemas.microsoft.com/office/drawing/2014/main" id="{4D1AE391-EF52-4CA1-952E-6B1AEA5EAC56}"/>
              </a:ext>
            </a:extLst>
          </p:cNvPr>
          <p:cNvSpPr>
            <a:spLocks noGrp="1"/>
          </p:cNvSpPr>
          <p:nvPr>
            <p:ph type="body" sz="quarter" idx="30"/>
          </p:nvPr>
        </p:nvSpPr>
        <p:spPr>
          <a:xfrm>
            <a:off x="9217698" y="4199468"/>
            <a:ext cx="1800000" cy="557198"/>
          </a:xfrm>
        </p:spPr>
        <p:txBody>
          <a:bodyPr rtlCol="0" anchor="ctr"/>
          <a:lstStyle/>
          <a:p>
            <a:pPr rtl="0"/>
            <a:r>
              <a:rPr lang="en-GB" dirty="0">
                <a:solidFill>
                  <a:schemeClr val="tx1"/>
                </a:solidFill>
              </a:rPr>
              <a:t>FAQs</a:t>
            </a: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p:txBody>
          <a:bodyPr rtlCol="0">
            <a:normAutofit/>
          </a:bodyPr>
          <a:lstStyle/>
          <a:p>
            <a:pPr rtl="0"/>
            <a:r>
              <a:rPr lang="en-GB" dirty="0">
                <a:solidFill>
                  <a:schemeClr val="tx2"/>
                </a:solidFill>
              </a:rPr>
              <a:t>Some other common questions and guidance to support parents and carers.</a:t>
            </a:r>
          </a:p>
        </p:txBody>
      </p:sp>
      <p:sp>
        <p:nvSpPr>
          <p:cNvPr id="4" name="Date Placeholder 3">
            <a:extLst>
              <a:ext uri="{FF2B5EF4-FFF2-40B4-BE49-F238E27FC236}">
                <a16:creationId xmlns:a16="http://schemas.microsoft.com/office/drawing/2014/main" id="{028E8055-5762-4514-88F3-A36375025C27}"/>
              </a:ext>
            </a:extLst>
          </p:cNvPr>
          <p:cNvSpPr>
            <a:spLocks noGrp="1"/>
          </p:cNvSpPr>
          <p:nvPr>
            <p:ph type="dt" sz="half" idx="10"/>
          </p:nvPr>
        </p:nvSpPr>
        <p:spPr>
          <a:xfrm>
            <a:off x="8873231" y="5933832"/>
            <a:ext cx="2743200" cy="15313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4C1959"/>
                </a:solidFill>
                <a:effectLst/>
                <a:uLnTx/>
                <a:uFillTx/>
                <a:latin typeface="Arial"/>
                <a:ea typeface="+mn-ea"/>
                <a:cs typeface="+mn-cs"/>
              </a:rPr>
              <a:t>September 2020</a:t>
            </a:r>
          </a:p>
        </p:txBody>
      </p:sp>
      <p:sp>
        <p:nvSpPr>
          <p:cNvPr id="5" name="Footer Placeholder 4">
            <a:extLst>
              <a:ext uri="{FF2B5EF4-FFF2-40B4-BE49-F238E27FC236}">
                <a16:creationId xmlns:a16="http://schemas.microsoft.com/office/drawing/2014/main" id="{EA5F6326-8CA0-4BFE-9770-27D678EED454}"/>
              </a:ext>
            </a:extLst>
          </p:cNvPr>
          <p:cNvSpPr>
            <a:spLocks noGrp="1"/>
          </p:cNvSpPr>
          <p:nvPr>
            <p:ph type="ftr" sz="quarter" idx="1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C1959"/>
                </a:solidFill>
                <a:effectLst/>
                <a:uLnTx/>
                <a:uFillTx/>
                <a:latin typeface="Arial"/>
                <a:ea typeface="+mn-ea"/>
                <a:cs typeface="+mn-cs"/>
              </a:rPr>
              <a:t>Northampton School </a:t>
            </a:r>
            <a:r>
              <a:rPr kumimoji="0" lang="en-GB" sz="1000" b="0" i="1" u="none" strike="noStrike" kern="1200" cap="none" spc="0" normalizeH="0" baseline="0" noProof="0" dirty="0">
                <a:ln>
                  <a:noFill/>
                </a:ln>
                <a:solidFill>
                  <a:srgbClr val="4C1959"/>
                </a:solidFill>
                <a:effectLst/>
                <a:uLnTx/>
                <a:uFillTx/>
                <a:latin typeface="Arial"/>
                <a:ea typeface="+mn-ea"/>
                <a:cs typeface="+mn-cs"/>
              </a:rPr>
              <a:t>for Boys</a:t>
            </a:r>
            <a:endParaRPr kumimoji="0" lang="en-GB" sz="1000" b="0" i="0" u="none" strike="noStrike" kern="1200" cap="none" spc="0" normalizeH="0" baseline="0" noProof="0" dirty="0">
              <a:ln>
                <a:noFill/>
              </a:ln>
              <a:solidFill>
                <a:srgbClr val="4C1959"/>
              </a:solidFill>
              <a:effectLst/>
              <a:uLnTx/>
              <a:uFillTx/>
              <a:latin typeface="Arial"/>
              <a:ea typeface="+mn-ea"/>
              <a:cs typeface="+mn-cs"/>
            </a:endParaRPr>
          </a:p>
        </p:txBody>
      </p:sp>
      <p:sp>
        <p:nvSpPr>
          <p:cNvPr id="56" name="Text Placeholder 6">
            <a:extLst>
              <a:ext uri="{FF2B5EF4-FFF2-40B4-BE49-F238E27FC236}">
                <a16:creationId xmlns:a16="http://schemas.microsoft.com/office/drawing/2014/main" id="{FD2616B3-DAA6-494C-87A5-FD9BF148A787}"/>
              </a:ext>
            </a:extLst>
          </p:cNvPr>
          <p:cNvSpPr txBox="1">
            <a:spLocks/>
          </p:cNvSpPr>
          <p:nvPr/>
        </p:nvSpPr>
        <p:spPr>
          <a:xfrm>
            <a:off x="3444603"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2</a:t>
            </a:r>
          </a:p>
        </p:txBody>
      </p:sp>
      <p:sp>
        <p:nvSpPr>
          <p:cNvPr id="57" name="Text Placeholder 6">
            <a:extLst>
              <a:ext uri="{FF2B5EF4-FFF2-40B4-BE49-F238E27FC236}">
                <a16:creationId xmlns:a16="http://schemas.microsoft.com/office/drawing/2014/main" id="{CB3E1D10-3B0D-4CD1-BF3B-F20EAECD5E71}"/>
              </a:ext>
            </a:extLst>
          </p:cNvPr>
          <p:cNvSpPr txBox="1">
            <a:spLocks/>
          </p:cNvSpPr>
          <p:nvPr/>
        </p:nvSpPr>
        <p:spPr>
          <a:xfrm>
            <a:off x="5457435"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58" name="Text Placeholder 6">
            <a:extLst>
              <a:ext uri="{FF2B5EF4-FFF2-40B4-BE49-F238E27FC236}">
                <a16:creationId xmlns:a16="http://schemas.microsoft.com/office/drawing/2014/main" id="{13C47A1A-5B49-4309-9EA5-2785CDE0781B}"/>
              </a:ext>
            </a:extLst>
          </p:cNvPr>
          <p:cNvSpPr txBox="1">
            <a:spLocks/>
          </p:cNvSpPr>
          <p:nvPr/>
        </p:nvSpPr>
        <p:spPr>
          <a:xfrm>
            <a:off x="7470267"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4</a:t>
            </a:r>
          </a:p>
        </p:txBody>
      </p:sp>
      <p:sp>
        <p:nvSpPr>
          <p:cNvPr id="59" name="Text Placeholder 6">
            <a:extLst>
              <a:ext uri="{FF2B5EF4-FFF2-40B4-BE49-F238E27FC236}">
                <a16:creationId xmlns:a16="http://schemas.microsoft.com/office/drawing/2014/main" id="{B6F8CAF0-03FC-4701-9F47-5188C021614F}"/>
              </a:ext>
            </a:extLst>
          </p:cNvPr>
          <p:cNvSpPr txBox="1">
            <a:spLocks/>
          </p:cNvSpPr>
          <p:nvPr/>
        </p:nvSpPr>
        <p:spPr>
          <a:xfrm>
            <a:off x="9487698" y="334237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5</a:t>
            </a:r>
          </a:p>
        </p:txBody>
      </p:sp>
      <p:pic>
        <p:nvPicPr>
          <p:cNvPr id="63" name="Picture 62" descr="A close up of a logo&#10;&#10;Description automatically generated">
            <a:extLst>
              <a:ext uri="{FF2B5EF4-FFF2-40B4-BE49-F238E27FC236}">
                <a16:creationId xmlns:a16="http://schemas.microsoft.com/office/drawing/2014/main" id="{F46E6E76-6424-436A-91A1-3525611A3778}"/>
              </a:ext>
            </a:extLst>
          </p:cNvPr>
          <p:cNvPicPr>
            <a:picLocks noChangeAspect="1"/>
          </p:cNvPicPr>
          <p:nvPr/>
        </p:nvPicPr>
        <p:blipFill>
          <a:blip r:embed="rId3"/>
          <a:stretch>
            <a:fillRect/>
          </a:stretch>
        </p:blipFill>
        <p:spPr>
          <a:xfrm>
            <a:off x="9623637" y="620010"/>
            <a:ext cx="1917470" cy="1004057"/>
          </a:xfrm>
          <a:prstGeom prst="rect">
            <a:avLst/>
          </a:prstGeom>
        </p:spPr>
      </p:pic>
      <p:sp>
        <p:nvSpPr>
          <p:cNvPr id="6" name="Oval 5">
            <a:extLst>
              <a:ext uri="{FF2B5EF4-FFF2-40B4-BE49-F238E27FC236}">
                <a16:creationId xmlns:a16="http://schemas.microsoft.com/office/drawing/2014/main" id="{BB246A9C-A5BE-40F7-B3AF-74601BE184BC}"/>
              </a:ext>
            </a:extLst>
          </p:cNvPr>
          <p:cNvSpPr/>
          <p:nvPr/>
        </p:nvSpPr>
        <p:spPr>
          <a:xfrm>
            <a:off x="9355698" y="2667000"/>
            <a:ext cx="1524000" cy="1524000"/>
          </a:xfrm>
          <a:prstGeom prst="ellipse">
            <a:avLst/>
          </a:prstGeom>
          <a:noFill/>
          <a:ln w="7239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9ABE2"/>
              </a:solidFill>
              <a:effectLst/>
              <a:uLnTx/>
              <a:uFillTx/>
              <a:latin typeface="Arial"/>
              <a:ea typeface="+mn-ea"/>
              <a:cs typeface="+mn-cs"/>
            </a:endParaRPr>
          </a:p>
        </p:txBody>
      </p:sp>
    </p:spTree>
    <p:extLst>
      <p:ext uri="{BB962C8B-B14F-4D97-AF65-F5344CB8AC3E}">
        <p14:creationId xmlns:p14="http://schemas.microsoft.com/office/powerpoint/2010/main" val="220395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9F5AB83-61D3-46EF-B420-FE504273474E}"/>
              </a:ext>
            </a:extLst>
          </p:cNvPr>
          <p:cNvSpPr txBox="1"/>
          <p:nvPr/>
        </p:nvSpPr>
        <p:spPr>
          <a:xfrm>
            <a:off x="705122" y="716087"/>
            <a:ext cx="10850098" cy="480131"/>
          </a:xfrm>
          <a:prstGeom prst="rect">
            <a:avLst/>
          </a:prstGeom>
          <a:noFill/>
        </p:spPr>
        <p:txBody>
          <a:bodyPr wrap="square" rtlCol="0">
            <a:spAutoFit/>
          </a:bodyPr>
          <a:lstStyle/>
          <a:p>
            <a:pPr rtl="0">
              <a:lnSpc>
                <a:spcPct val="90000"/>
              </a:lnSpc>
            </a:pPr>
            <a:r>
              <a:rPr lang="en-GB" sz="2800" kern="1500" spc="-73" dirty="0">
                <a:latin typeface="Segoe UI Semibold" panose="020B0702040204020203" pitchFamily="34" charset="0"/>
                <a:cs typeface="Segoe UI Semibold" panose="020B0702040204020203" pitchFamily="34" charset="0"/>
              </a:rPr>
              <a:t>What if my child can’t access a computer/device throughout the day?</a:t>
            </a:r>
            <a:endParaRPr lang="en-gb" sz="2800" kern="1500" spc="-73" dirty="0">
              <a:latin typeface="Segoe UI Semibold" panose="020B0702040204020203" pitchFamily="34" charset="0"/>
              <a:cs typeface="Segoe UI Semibold" panose="020B0702040204020203" pitchFamily="34" charset="0"/>
            </a:endParaRPr>
          </a:p>
        </p:txBody>
      </p:sp>
      <p:pic>
        <p:nvPicPr>
          <p:cNvPr id="7170" name="Picture 2" descr="See the source image">
            <a:extLst>
              <a:ext uri="{FF2B5EF4-FFF2-40B4-BE49-F238E27FC236}">
                <a16:creationId xmlns:a16="http://schemas.microsoft.com/office/drawing/2014/main" id="{90EEE683-6C8B-45E3-B0F1-16C14C28D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496" y="1845866"/>
            <a:ext cx="5796787" cy="3839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6B06D8-37DC-4AE1-9531-C0DF7B77D4AA}"/>
              </a:ext>
            </a:extLst>
          </p:cNvPr>
          <p:cNvSpPr txBox="1"/>
          <p:nvPr/>
        </p:nvSpPr>
        <p:spPr>
          <a:xfrm>
            <a:off x="705122" y="1426129"/>
            <a:ext cx="6094770" cy="4154984"/>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If your child has any issues with access to the necessary equipment, please contact Matt Kneeshaw (Deputy Headteacher) at </a:t>
            </a:r>
            <a:r>
              <a:rPr lang="en-GB"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mkn@nsb.northants.sch.uk</a:t>
            </a:r>
            <a:r>
              <a:rPr lang="en-GB" sz="2400" dirty="0">
                <a:latin typeface="Calibri" panose="020F0502020204030204" pitchFamily="34" charset="0"/>
                <a:cs typeface="Calibri" panose="020F0502020204030204" pitchFamily="34" charset="0"/>
              </a:rPr>
              <a:t> who can advise you further.</a:t>
            </a:r>
          </a:p>
          <a:p>
            <a:endParaRPr lang="en-GB" sz="2400" dirty="0">
              <a:latin typeface="Segoe UI" panose="020B0502040204020203" pitchFamily="34" charset="0"/>
              <a:cs typeface="Segoe UI" panose="020B0502040204020203" pitchFamily="34" charset="0"/>
            </a:endParaRPr>
          </a:p>
          <a:p>
            <a:endParaRPr lang="en-GB" sz="2400" dirty="0">
              <a:latin typeface="Segoe UI" panose="020B0502040204020203" pitchFamily="34" charset="0"/>
              <a:cs typeface="Segoe UI" panose="020B0502040204020203" pitchFamily="34" charset="0"/>
            </a:endParaRPr>
          </a:p>
          <a:p>
            <a:r>
              <a:rPr lang="en-US" sz="2400" dirty="0">
                <a:latin typeface="Calibri" panose="020F0502020204030204"/>
              </a:rPr>
              <a:t>Some tasks will be possible to complete on paper if students wish to do so. They can then upload images of their work using then guidance on slide 18.</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26597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9F5AB83-61D3-46EF-B420-FE504273474E}"/>
              </a:ext>
            </a:extLst>
          </p:cNvPr>
          <p:cNvSpPr txBox="1"/>
          <p:nvPr/>
        </p:nvSpPr>
        <p:spPr>
          <a:xfrm>
            <a:off x="705122" y="716087"/>
            <a:ext cx="10850098" cy="480131"/>
          </a:xfrm>
          <a:prstGeom prst="rect">
            <a:avLst/>
          </a:prstGeom>
          <a:noFill/>
        </p:spPr>
        <p:txBody>
          <a:bodyPr wrap="square" rtlCol="0">
            <a:spAutoFit/>
          </a:bodyPr>
          <a:lstStyle/>
          <a:p>
            <a:pPr rtl="0">
              <a:lnSpc>
                <a:spcPct val="90000"/>
              </a:lnSpc>
            </a:pPr>
            <a:r>
              <a:rPr lang="en-GB" sz="2800" kern="1500" spc="-73" dirty="0">
                <a:latin typeface="Segoe UI Semibold" panose="020B0702040204020203" pitchFamily="34" charset="0"/>
                <a:cs typeface="Segoe UI Semibold" panose="020B0702040204020203" pitchFamily="34" charset="0"/>
              </a:rPr>
              <a:t>What if my child can’t access a computer/device throughout the day?</a:t>
            </a:r>
            <a:endParaRPr lang="en-gb" sz="2800" kern="1500" spc="-73" dirty="0">
              <a:latin typeface="Segoe UI Semibold" panose="020B0702040204020203" pitchFamily="34" charset="0"/>
              <a:cs typeface="Segoe UI Semibold" panose="020B0702040204020203" pitchFamily="34" charset="0"/>
            </a:endParaRPr>
          </a:p>
        </p:txBody>
      </p:sp>
      <p:pic>
        <p:nvPicPr>
          <p:cNvPr id="2050" name="Picture 2" descr="See the source image">
            <a:extLst>
              <a:ext uri="{FF2B5EF4-FFF2-40B4-BE49-F238E27FC236}">
                <a16:creationId xmlns:a16="http://schemas.microsoft.com/office/drawing/2014/main" id="{A8951B3B-A0A8-411F-B4AD-AF372256E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15" y="1313557"/>
            <a:ext cx="8500911" cy="478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9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FAF6E5-FAB2-4BA8-9D53-2535824DCE6F}"/>
              </a:ext>
            </a:extLst>
          </p:cNvPr>
          <p:cNvSpPr txBox="1"/>
          <p:nvPr/>
        </p:nvSpPr>
        <p:spPr>
          <a:xfrm>
            <a:off x="298787" y="179295"/>
            <a:ext cx="8719708" cy="1440329"/>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400" b="1" i="0" u="none" strike="noStrike" cap="none" spc="-73" normalizeH="0" baseline="0" noProof="0" dirty="0">
                <a:ln>
                  <a:noFill/>
                </a:ln>
                <a:effectLst/>
                <a:uLnTx/>
                <a:uFillTx/>
                <a:ea typeface="+mj-ea"/>
                <a:cs typeface="+mj-cs"/>
              </a:rPr>
              <a:t>What else can my child use if they complete all the set work?</a:t>
            </a:r>
          </a:p>
        </p:txBody>
      </p:sp>
      <p:sp>
        <p:nvSpPr>
          <p:cNvPr id="5" name="Rectangle 4">
            <a:extLst>
              <a:ext uri="{FF2B5EF4-FFF2-40B4-BE49-F238E27FC236}">
                <a16:creationId xmlns:a16="http://schemas.microsoft.com/office/drawing/2014/main" id="{4C4656F2-F4CA-4DC7-B32B-E5E7A3B93AD7}"/>
              </a:ext>
            </a:extLst>
          </p:cNvPr>
          <p:cNvSpPr/>
          <p:nvPr/>
        </p:nvSpPr>
        <p:spPr>
          <a:xfrm>
            <a:off x="83216" y="1899281"/>
            <a:ext cx="8625752" cy="4401205"/>
          </a:xfrm>
          <a:prstGeom prst="rect">
            <a:avLst/>
          </a:prstGeom>
        </p:spPr>
        <p:txBody>
          <a:bodyPr wrap="square">
            <a:spAutoFit/>
          </a:bodyPr>
          <a:lstStyle/>
          <a:p>
            <a:endParaRPr lang="en-GB" sz="2000" b="1" dirty="0"/>
          </a:p>
          <a:p>
            <a:pPr marL="285750" indent="-285750">
              <a:buFont typeface="Wingdings" panose="05000000000000000000" pitchFamily="2" charset="2"/>
              <a:buChar char="ü"/>
            </a:pPr>
            <a:r>
              <a:rPr lang="en-GB" sz="2000" b="1" dirty="0"/>
              <a:t>BBC Sounds app is also launching separate podcasts to support everyone learning at home. The daily shows, each around 10 minutes long, will link with content on Bitesize to support students’ educational needs and their emotional well-being.</a:t>
            </a:r>
          </a:p>
          <a:p>
            <a:pPr marL="285750" indent="-285750">
              <a:buFont typeface="Wingdings" panose="05000000000000000000" pitchFamily="2" charset="2"/>
              <a:buChar char="ü"/>
            </a:pPr>
            <a:endParaRPr lang="en-GB" sz="2000" b="1" dirty="0"/>
          </a:p>
          <a:p>
            <a:pPr marL="285750" indent="-285750">
              <a:buFont typeface="Wingdings" panose="05000000000000000000" pitchFamily="2" charset="2"/>
              <a:buChar char="ü"/>
            </a:pPr>
            <a:r>
              <a:rPr lang="en-GB" sz="2000" b="1" dirty="0"/>
              <a:t>Bitesize also has an app. This will be providing daily lessons for 14 and 15 year olds. Find out more about the app here:</a:t>
            </a:r>
          </a:p>
          <a:p>
            <a:pPr indent="268288"/>
            <a:r>
              <a:rPr lang="en-GB" sz="2000" b="1" dirty="0">
                <a:hlinkClick r:id="rId2"/>
              </a:rPr>
              <a:t>https://www.bbc.co.uk/bitesize/articles/zgd682p</a:t>
            </a:r>
            <a:r>
              <a:rPr lang="en-GB" sz="2000" b="1" dirty="0"/>
              <a:t> </a:t>
            </a:r>
          </a:p>
          <a:p>
            <a:pPr marL="285750" indent="-285750">
              <a:buFont typeface="Wingdings" panose="05000000000000000000" pitchFamily="2" charset="2"/>
              <a:buChar char="ü"/>
            </a:pPr>
            <a:endParaRPr lang="en-GB" sz="2000" b="1" dirty="0"/>
          </a:p>
          <a:p>
            <a:pPr marL="285750" indent="-285750">
              <a:buFont typeface="Wingdings" panose="05000000000000000000" pitchFamily="2" charset="2"/>
              <a:buChar char="ü"/>
            </a:pPr>
            <a:r>
              <a:rPr lang="en-GB" sz="2000" b="1" dirty="0"/>
              <a:t>Oak National Academy have released all of their lessons and online curriculum for students to use. Students can search by subject and topic to further support their studies. The online classroom can be accessed here:</a:t>
            </a:r>
          </a:p>
          <a:p>
            <a:pPr indent="268288"/>
            <a:r>
              <a:rPr lang="en-GB" sz="2000" b="1" dirty="0">
                <a:hlinkClick r:id="rId3"/>
              </a:rPr>
              <a:t>https://classroom.thenational.academy/</a:t>
            </a:r>
            <a:endParaRPr lang="en-GB" sz="2000" b="1" dirty="0"/>
          </a:p>
        </p:txBody>
      </p:sp>
      <p:pic>
        <p:nvPicPr>
          <p:cNvPr id="6" name="Picture 5">
            <a:extLst>
              <a:ext uri="{FF2B5EF4-FFF2-40B4-BE49-F238E27FC236}">
                <a16:creationId xmlns:a16="http://schemas.microsoft.com/office/drawing/2014/main" id="{CE3876F4-1FEB-4D1F-B7ED-E844812F9AFD}"/>
              </a:ext>
            </a:extLst>
          </p:cNvPr>
          <p:cNvPicPr>
            <a:picLocks noChangeAspect="1"/>
          </p:cNvPicPr>
          <p:nvPr/>
        </p:nvPicPr>
        <p:blipFill>
          <a:blip r:embed="rId4"/>
          <a:stretch>
            <a:fillRect/>
          </a:stretch>
        </p:blipFill>
        <p:spPr>
          <a:xfrm>
            <a:off x="9423856" y="1667435"/>
            <a:ext cx="2489157" cy="4940827"/>
          </a:xfrm>
          <a:prstGeom prst="rect">
            <a:avLst/>
          </a:prstGeom>
        </p:spPr>
      </p:pic>
    </p:spTree>
    <p:extLst>
      <p:ext uri="{BB962C8B-B14F-4D97-AF65-F5344CB8AC3E}">
        <p14:creationId xmlns:p14="http://schemas.microsoft.com/office/powerpoint/2010/main" val="1181397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a:extLst>
              <a:ext uri="{FF2B5EF4-FFF2-40B4-BE49-F238E27FC236}">
                <a16:creationId xmlns:a16="http://schemas.microsoft.com/office/drawing/2014/main" id="{E4AEE7C5-2593-49DE-BA20-7689B8CC35A4}"/>
              </a:ext>
            </a:extLst>
          </p:cNvPr>
          <p:cNvSpPr txBox="1"/>
          <p:nvPr/>
        </p:nvSpPr>
        <p:spPr>
          <a:xfrm>
            <a:off x="8082449" y="106336"/>
            <a:ext cx="3944924" cy="1529232"/>
          </a:xfrm>
          <a:prstGeom prst="rect">
            <a:avLst/>
          </a:prstGeom>
        </p:spPr>
        <p:txBody>
          <a:bodyPr vert="horz" lIns="91440" tIns="45720" rIns="91440" bIns="45720" rtlCol="0" anchor="b">
            <a:normAutofit fontScale="92500" lnSpcReduction="20000"/>
          </a:bodyPr>
          <a:lstStyle/>
          <a:p>
            <a:pPr marL="0" marR="0" lvl="0" indent="0" fontAlgn="auto">
              <a:lnSpc>
                <a:spcPct val="90000"/>
              </a:lnSpc>
              <a:spcBef>
                <a:spcPct val="0"/>
              </a:spcBef>
              <a:spcAft>
                <a:spcPts val="600"/>
              </a:spcAft>
              <a:buClrTx/>
              <a:buSzTx/>
              <a:tabLst/>
              <a:defRPr/>
            </a:pPr>
            <a:r>
              <a:rPr kumimoji="0" lang="en-US" sz="4400" b="1" i="0" u="none" strike="noStrike" cap="none" spc="-73" normalizeH="0" baseline="0" noProof="0" dirty="0">
                <a:ln>
                  <a:noFill/>
                </a:ln>
                <a:effectLst/>
                <a:uLnTx/>
                <a:uFillTx/>
                <a:ea typeface="+mj-ea"/>
                <a:cs typeface="+mj-cs"/>
              </a:rPr>
              <a:t>Additional resources and links</a:t>
            </a:r>
          </a:p>
        </p:txBody>
      </p:sp>
      <p:pic>
        <p:nvPicPr>
          <p:cNvPr id="21506" name="Picture 2" descr="App and resource store | Jisc">
            <a:extLst>
              <a:ext uri="{FF2B5EF4-FFF2-40B4-BE49-F238E27FC236}">
                <a16:creationId xmlns:a16="http://schemas.microsoft.com/office/drawing/2014/main" id="{A4A0A415-ADD4-4698-8C1C-FCB9C34B8B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77" r="18430" b="-1"/>
          <a:stretch/>
        </p:blipFill>
        <p:spPr bwMode="auto">
          <a:xfrm>
            <a:off x="0" y="106336"/>
            <a:ext cx="7934955" cy="6450409"/>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CAC25F-19B2-474D-9B9B-09DF756C6FF1}"/>
              </a:ext>
            </a:extLst>
          </p:cNvPr>
          <p:cNvSpPr/>
          <p:nvPr/>
        </p:nvSpPr>
        <p:spPr>
          <a:xfrm>
            <a:off x="8082449" y="1716604"/>
            <a:ext cx="3894508" cy="5066968"/>
          </a:xfrm>
          <a:prstGeom prst="rect">
            <a:avLst/>
          </a:prstGeom>
        </p:spPr>
        <p:txBody>
          <a:bodyPr vert="horz" lIns="91440" tIns="45720" rIns="91440" bIns="45720" rtlCol="0">
            <a:noAutofit/>
          </a:bodyPr>
          <a:lstStyle/>
          <a:p>
            <a:pPr>
              <a:lnSpc>
                <a:spcPct val="90000"/>
              </a:lnSpc>
              <a:spcAft>
                <a:spcPts val="600"/>
              </a:spcAft>
            </a:pPr>
            <a:r>
              <a:rPr lang="en-US" b="1" dirty="0" err="1"/>
              <a:t>Newsround</a:t>
            </a:r>
            <a:r>
              <a:rPr lang="en-US" b="1" dirty="0"/>
              <a:t>:</a:t>
            </a:r>
          </a:p>
          <a:p>
            <a:pPr>
              <a:lnSpc>
                <a:spcPct val="90000"/>
              </a:lnSpc>
              <a:spcAft>
                <a:spcPts val="600"/>
              </a:spcAft>
            </a:pPr>
            <a:r>
              <a:rPr lang="en-GB" dirty="0">
                <a:hlinkClick r:id="rId3"/>
              </a:rPr>
              <a:t>https://www.bbc.co.uk/newsround</a:t>
            </a:r>
            <a:endParaRPr lang="en-GB" dirty="0"/>
          </a:p>
          <a:p>
            <a:pPr>
              <a:lnSpc>
                <a:spcPct val="90000"/>
              </a:lnSpc>
              <a:spcAft>
                <a:spcPts val="600"/>
              </a:spcAft>
            </a:pPr>
            <a:endParaRPr lang="en-US" dirty="0"/>
          </a:p>
          <a:p>
            <a:pPr>
              <a:lnSpc>
                <a:spcPct val="90000"/>
              </a:lnSpc>
              <a:spcAft>
                <a:spcPts val="600"/>
              </a:spcAft>
            </a:pPr>
            <a:r>
              <a:rPr lang="en-US" b="1" dirty="0"/>
              <a:t>Seneca: </a:t>
            </a:r>
            <a:r>
              <a:rPr lang="en-GB" i="1" dirty="0"/>
              <a:t>Pick from 1000+ KS2, KS3, GCSE &amp; A Level courses based on </a:t>
            </a:r>
            <a:r>
              <a:rPr lang="en-GB" b="1" i="1" dirty="0"/>
              <a:t>exam board specifications</a:t>
            </a:r>
            <a:r>
              <a:rPr lang="en-GB" i="1" dirty="0"/>
              <a:t>.</a:t>
            </a:r>
          </a:p>
          <a:p>
            <a:pPr>
              <a:lnSpc>
                <a:spcPct val="90000"/>
              </a:lnSpc>
              <a:spcAft>
                <a:spcPts val="600"/>
              </a:spcAft>
            </a:pPr>
            <a:r>
              <a:rPr lang="en-GB" dirty="0">
                <a:hlinkClick r:id="rId4"/>
              </a:rPr>
              <a:t>https://www.senecalearning.com/</a:t>
            </a:r>
            <a:endParaRPr lang="en-GB" dirty="0"/>
          </a:p>
          <a:p>
            <a:pPr>
              <a:lnSpc>
                <a:spcPct val="90000"/>
              </a:lnSpc>
              <a:spcAft>
                <a:spcPts val="600"/>
              </a:spcAft>
            </a:pPr>
            <a:endParaRPr lang="en-GB" i="1" dirty="0"/>
          </a:p>
          <a:p>
            <a:pPr>
              <a:lnSpc>
                <a:spcPct val="90000"/>
              </a:lnSpc>
              <a:spcAft>
                <a:spcPts val="600"/>
              </a:spcAft>
            </a:pPr>
            <a:r>
              <a:rPr lang="en-US" b="1" dirty="0"/>
              <a:t>Quizlet: </a:t>
            </a:r>
            <a:r>
              <a:rPr lang="en-US" i="1" dirty="0"/>
              <a:t>Interactive flash cards and knowledge tests to check understanding. </a:t>
            </a:r>
          </a:p>
          <a:p>
            <a:pPr>
              <a:lnSpc>
                <a:spcPct val="90000"/>
              </a:lnSpc>
              <a:spcAft>
                <a:spcPts val="600"/>
              </a:spcAft>
            </a:pPr>
            <a:r>
              <a:rPr lang="en-GB" dirty="0">
                <a:hlinkClick r:id="rId5"/>
              </a:rPr>
              <a:t>https://quizlet.com/en-gb</a:t>
            </a:r>
            <a:endParaRPr lang="en-GB" dirty="0"/>
          </a:p>
          <a:p>
            <a:pPr>
              <a:lnSpc>
                <a:spcPct val="90000"/>
              </a:lnSpc>
              <a:spcAft>
                <a:spcPts val="600"/>
              </a:spcAft>
            </a:pPr>
            <a:endParaRPr lang="en-GB" dirty="0"/>
          </a:p>
          <a:p>
            <a:pPr>
              <a:lnSpc>
                <a:spcPct val="90000"/>
              </a:lnSpc>
              <a:spcAft>
                <a:spcPts val="600"/>
              </a:spcAft>
            </a:pPr>
            <a:r>
              <a:rPr lang="en-US" b="1" dirty="0"/>
              <a:t>Duolingo: </a:t>
            </a:r>
            <a:r>
              <a:rPr lang="en-US" i="1" dirty="0"/>
              <a:t>Continue to develop language skills in MFL</a:t>
            </a:r>
          </a:p>
          <a:p>
            <a:pPr>
              <a:lnSpc>
                <a:spcPct val="90000"/>
              </a:lnSpc>
              <a:spcAft>
                <a:spcPts val="600"/>
              </a:spcAft>
            </a:pPr>
            <a:r>
              <a:rPr lang="en-GB" dirty="0">
                <a:hlinkClick r:id="rId6"/>
              </a:rPr>
              <a:t>https://www.duolingo.com/</a:t>
            </a:r>
            <a:endParaRPr lang="en-US" i="1" dirty="0"/>
          </a:p>
        </p:txBody>
      </p:sp>
    </p:spTree>
    <p:extLst>
      <p:ext uri="{BB962C8B-B14F-4D97-AF65-F5344CB8AC3E}">
        <p14:creationId xmlns:p14="http://schemas.microsoft.com/office/powerpoint/2010/main" val="21263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M Logo">
            <a:extLst>
              <a:ext uri="{FF2B5EF4-FFF2-40B4-BE49-F238E27FC236}">
                <a16:creationId xmlns:a16="http://schemas.microsoft.com/office/drawing/2014/main" id="{5F16E4AA-A3DF-4467-AAE9-F1D8DA9B9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19" y="1802148"/>
            <a:ext cx="1955885" cy="1066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914D52-9EB3-417A-A736-353D4646F467}"/>
              </a:ext>
            </a:extLst>
          </p:cNvPr>
          <p:cNvSpPr txBox="1"/>
          <p:nvPr/>
        </p:nvSpPr>
        <p:spPr>
          <a:xfrm>
            <a:off x="2762864" y="1646731"/>
            <a:ext cx="8691717"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All teachers will</a:t>
            </a:r>
            <a:r>
              <a:rPr lang="en-GB" sz="1600" b="1" dirty="0">
                <a:solidFill>
                  <a:srgbClr val="313650"/>
                </a:solidFill>
                <a:latin typeface="Segoe UI" panose="020B0502040204020203" pitchFamily="34" charset="0"/>
                <a:ea typeface="Segoe UI" panose="020B0502040204020203" pitchFamily="34" charset="0"/>
                <a:cs typeface="Segoe UI" panose="020B0502040204020203" pitchFamily="34" charset="0"/>
              </a:rPr>
              <a:t> set work through the AIM platform</a:t>
            </a: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 Students can access this throughout the day and use AIM to return work to teachers to check and provide feedback where necessary.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Students will be provided with </a:t>
            </a:r>
            <a:r>
              <a:rPr lang="en-GB" sz="1600" b="1" dirty="0">
                <a:solidFill>
                  <a:srgbClr val="313650"/>
                </a:solidFill>
                <a:latin typeface="Segoe UI" panose="020B0502040204020203" pitchFamily="34" charset="0"/>
                <a:ea typeface="Segoe UI" panose="020B0502040204020203" pitchFamily="34" charset="0"/>
                <a:cs typeface="Segoe UI" panose="020B0502040204020203" pitchFamily="34" charset="0"/>
              </a:rPr>
              <a:t>deadlines</a:t>
            </a: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 for completion.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solidFill>
                  <a:srgbClr val="313650"/>
                </a:solidFill>
                <a:latin typeface="Segoe UI" panose="020B0502040204020203" pitchFamily="34" charset="0"/>
                <a:cs typeface="Segoe UI" panose="020B0502040204020203" pitchFamily="34" charset="0"/>
              </a:rPr>
              <a:t>Students can </a:t>
            </a:r>
            <a:r>
              <a:rPr lang="en-GB" sz="1600" b="1" dirty="0">
                <a:solidFill>
                  <a:srgbClr val="313650"/>
                </a:solidFill>
                <a:latin typeface="Segoe UI" panose="020B0502040204020203" pitchFamily="34" charset="0"/>
                <a:cs typeface="Segoe UI" panose="020B0502040204020203" pitchFamily="34" charset="0"/>
              </a:rPr>
              <a:t>‘tick off’</a:t>
            </a:r>
            <a:r>
              <a:rPr lang="en-GB" sz="1600" dirty="0">
                <a:solidFill>
                  <a:srgbClr val="313650"/>
                </a:solidFill>
                <a:latin typeface="Segoe UI" panose="020B0502040204020203" pitchFamily="34" charset="0"/>
                <a:cs typeface="Segoe UI" panose="020B0502040204020203" pitchFamily="34" charset="0"/>
              </a:rPr>
              <a:t> tasks as they complete them to help with their organisation.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solidFill>
                  <a:srgbClr val="313650"/>
                </a:solidFill>
                <a:latin typeface="Segoe UI" panose="020B0502040204020203" pitchFamily="34" charset="0"/>
                <a:cs typeface="Segoe UI" panose="020B0502040204020203" pitchFamily="34" charset="0"/>
              </a:rPr>
              <a:t>If students have a </a:t>
            </a:r>
            <a:r>
              <a:rPr lang="en-GB" sz="1600" b="1" dirty="0">
                <a:solidFill>
                  <a:srgbClr val="313650"/>
                </a:solidFill>
                <a:latin typeface="Segoe UI" panose="020B0502040204020203" pitchFamily="34" charset="0"/>
                <a:cs typeface="Segoe UI" panose="020B0502040204020203" pitchFamily="34" charset="0"/>
              </a:rPr>
              <a:t>‘live’ lesson on Microsoft Teams</a:t>
            </a:r>
            <a:r>
              <a:rPr lang="en-GB" sz="1600" dirty="0">
                <a:solidFill>
                  <a:srgbClr val="313650"/>
                </a:solidFill>
                <a:latin typeface="Segoe UI" panose="020B0502040204020203" pitchFamily="34" charset="0"/>
                <a:cs typeface="Segoe UI" panose="020B0502040204020203" pitchFamily="34" charset="0"/>
              </a:rPr>
              <a:t>, staff will notify them by posting this on AIM so they can join and participate.</a:t>
            </a:r>
            <a:endParaRPr lang="en-GB" dirty="0"/>
          </a:p>
        </p:txBody>
      </p:sp>
      <p:grpSp>
        <p:nvGrpSpPr>
          <p:cNvPr id="2" name="Group 1">
            <a:extLst>
              <a:ext uri="{FF2B5EF4-FFF2-40B4-BE49-F238E27FC236}">
                <a16:creationId xmlns:a16="http://schemas.microsoft.com/office/drawing/2014/main" id="{C1506882-DCA1-4784-8895-D86423052FE9}"/>
              </a:ext>
            </a:extLst>
          </p:cNvPr>
          <p:cNvGrpSpPr/>
          <p:nvPr/>
        </p:nvGrpSpPr>
        <p:grpSpPr>
          <a:xfrm>
            <a:off x="845163" y="3989005"/>
            <a:ext cx="1740395" cy="1547242"/>
            <a:chOff x="714466" y="3731453"/>
            <a:chExt cx="1740395" cy="1547242"/>
          </a:xfrm>
        </p:grpSpPr>
        <p:pic>
          <p:nvPicPr>
            <p:cNvPr id="1028" name="Picture 4" descr="See the source image">
              <a:extLst>
                <a:ext uri="{FF2B5EF4-FFF2-40B4-BE49-F238E27FC236}">
                  <a16:creationId xmlns:a16="http://schemas.microsoft.com/office/drawing/2014/main" id="{4C6533FD-A345-486F-B6FD-525EAAA7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66" y="3731454"/>
              <a:ext cx="838816" cy="8388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2E166061-ED43-4E80-AF7A-99C11AF4E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281" y="4605644"/>
              <a:ext cx="673051" cy="673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86C98338-41FF-4EFC-9042-0C438103EE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810" y="3731453"/>
              <a:ext cx="673051" cy="67305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F7B0F3AF-7BA1-48E0-A275-5B4FA5FB77BA}"/>
              </a:ext>
            </a:extLst>
          </p:cNvPr>
          <p:cNvSpPr txBox="1"/>
          <p:nvPr/>
        </p:nvSpPr>
        <p:spPr>
          <a:xfrm>
            <a:off x="2841524" y="4078366"/>
            <a:ext cx="8613057"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Whilst all students will receive work through the AIM platform, they may be directed</a:t>
            </a: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 to use </a:t>
            </a:r>
            <a:r>
              <a:rPr lang="en-GB" sz="1600" b="1" dirty="0">
                <a:solidFill>
                  <a:srgbClr val="313650"/>
                </a:solidFill>
                <a:latin typeface="Segoe UI" panose="020B0502040204020203" pitchFamily="34" charset="0"/>
                <a:ea typeface="Segoe UI" panose="020B0502040204020203" pitchFamily="34" charset="0"/>
                <a:cs typeface="Segoe UI" panose="020B0502040204020203" pitchFamily="34" charset="0"/>
              </a:rPr>
              <a:t>other subject-specific resources </a:t>
            </a: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and online content.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Teachers will aim to </a:t>
            </a:r>
            <a:r>
              <a:rPr kumimoji="0" lang="en-GB" sz="1600" b="1"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ensure consistency </a:t>
            </a:r>
            <a:r>
              <a:rPr kumimoji="0" lang="en-GB" sz="1600"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so students are not having to use multiple different platforms throughout the week.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Students will already be familiar with these platforms from lockdown so hopefully feel </a:t>
            </a:r>
            <a:r>
              <a:rPr kumimoji="0" lang="en-GB" sz="1600" b="1"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more confident </a:t>
            </a:r>
            <a:r>
              <a:rPr kumimoji="0" lang="en-GB" sz="1600" i="0" u="none" strike="noStrike" kern="1200" cap="none" spc="0" normalizeH="0" baseline="0" noProof="0" dirty="0">
                <a:ln>
                  <a:noFill/>
                </a:ln>
                <a:solidFill>
                  <a:srgbClr val="313650"/>
                </a:solidFill>
                <a:effectLst/>
                <a:uLnTx/>
                <a:uFillTx/>
                <a:latin typeface="Segoe UI" panose="020B0502040204020203" pitchFamily="34" charset="0"/>
                <a:ea typeface="Segoe UI" panose="020B0502040204020203" pitchFamily="34" charset="0"/>
                <a:cs typeface="Segoe UI" panose="020B0502040204020203" pitchFamily="34" charset="0"/>
              </a:rPr>
              <a:t>in accessing the 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All relevant links will </a:t>
            </a:r>
            <a:r>
              <a:rPr lang="en-GB" sz="1600" b="1" dirty="0">
                <a:solidFill>
                  <a:srgbClr val="313650"/>
                </a:solidFill>
                <a:latin typeface="Segoe UI" panose="020B0502040204020203" pitchFamily="34" charset="0"/>
                <a:ea typeface="Segoe UI" panose="020B0502040204020203" pitchFamily="34" charset="0"/>
                <a:cs typeface="Segoe UI" panose="020B0502040204020203" pitchFamily="34" charset="0"/>
              </a:rPr>
              <a:t>be set through AIM</a:t>
            </a:r>
            <a:r>
              <a:rPr lang="en-GB" sz="1600" dirty="0">
                <a:solidFill>
                  <a:srgbClr val="313650"/>
                </a:solidFill>
                <a:latin typeface="Segoe UI" panose="020B0502040204020203" pitchFamily="34" charset="0"/>
                <a:ea typeface="Segoe UI" panose="020B0502040204020203" pitchFamily="34" charset="0"/>
                <a:cs typeface="Segoe UI" panose="020B0502040204020203" pitchFamily="34" charset="0"/>
              </a:rPr>
              <a:t>.</a:t>
            </a:r>
          </a:p>
        </p:txBody>
      </p:sp>
      <p:sp>
        <p:nvSpPr>
          <p:cNvPr id="3" name="TextBox 3">
            <a:extLst>
              <a:ext uri="{FF2B5EF4-FFF2-40B4-BE49-F238E27FC236}">
                <a16:creationId xmlns:a16="http://schemas.microsoft.com/office/drawing/2014/main" id="{C841941B-EE3F-4570-B1AE-915F6B960957}"/>
              </a:ext>
            </a:extLst>
          </p:cNvPr>
          <p:cNvSpPr txBox="1"/>
          <p:nvPr/>
        </p:nvSpPr>
        <p:spPr>
          <a:xfrm>
            <a:off x="737419" y="701340"/>
            <a:ext cx="10462820" cy="590931"/>
          </a:xfrm>
          <a:prstGeom prst="rect">
            <a:avLst/>
          </a:prstGeom>
          <a:noFill/>
        </p:spPr>
        <p:txBody>
          <a:bodyPr wrap="square" rtlCol="0">
            <a:spAutoFit/>
          </a:bodyPr>
          <a:lstStyle/>
          <a:p>
            <a:pPr rtl="0">
              <a:lnSpc>
                <a:spcPct val="90000"/>
              </a:lnSpc>
            </a:pPr>
            <a:r>
              <a:rPr lang="en-GB" sz="3600" kern="1500" spc="-73" dirty="0">
                <a:latin typeface="Segoe UI Semibold" panose="020B0702040204020203" pitchFamily="34" charset="0"/>
                <a:cs typeface="Segoe UI Semibold" panose="020B0702040204020203" pitchFamily="34" charset="0"/>
              </a:rPr>
              <a:t>How will my child know what to complete?</a:t>
            </a:r>
            <a:endParaRPr lang="en-gb" sz="3600" kern="1500" spc="-73"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0054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1CE6-F854-47C4-B440-14940527AB72}"/>
              </a:ext>
            </a:extLst>
          </p:cNvPr>
          <p:cNvSpPr>
            <a:spLocks noGrp="1"/>
          </p:cNvSpPr>
          <p:nvPr>
            <p:ph type="title"/>
          </p:nvPr>
        </p:nvSpPr>
        <p:spPr>
          <a:xfrm>
            <a:off x="797359" y="427117"/>
            <a:ext cx="10874375" cy="1325563"/>
          </a:xfrm>
        </p:spPr>
        <p:txBody>
          <a:bodyPr>
            <a:normAutofit/>
          </a:bodyPr>
          <a:lstStyle/>
          <a:p>
            <a:r>
              <a:rPr lang="en-GB" sz="4000" dirty="0"/>
              <a:t>The 6 Principles</a:t>
            </a:r>
          </a:p>
        </p:txBody>
      </p:sp>
      <p:sp>
        <p:nvSpPr>
          <p:cNvPr id="10" name="TextBox 9">
            <a:extLst>
              <a:ext uri="{FF2B5EF4-FFF2-40B4-BE49-F238E27FC236}">
                <a16:creationId xmlns:a16="http://schemas.microsoft.com/office/drawing/2014/main" id="{187B6BD9-0C76-485E-BB60-59B61B90C293}"/>
              </a:ext>
            </a:extLst>
          </p:cNvPr>
          <p:cNvSpPr txBox="1"/>
          <p:nvPr/>
        </p:nvSpPr>
        <p:spPr>
          <a:xfrm>
            <a:off x="797359" y="1528592"/>
            <a:ext cx="4526481" cy="46782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2400" dirty="0">
                <a:latin typeface="Calibri" panose="020F0502020204030204" pitchFamily="34" charset="0"/>
                <a:cs typeface="Calibri" panose="020F0502020204030204" pitchFamily="34" charset="0"/>
              </a:rPr>
              <a:t>At NSB, we are clear about what makes effective teaching and learning in the classroom and our curriculum is shaped by 6 core principles.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These </a:t>
            </a:r>
            <a:r>
              <a:rPr kumimoji="0" lang="en-GB" sz="24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pr</a:t>
            </a:r>
            <a:r>
              <a:rPr lang="en-GB" sz="2400" dirty="0" err="1">
                <a:latin typeface="Calibri" panose="020F0502020204030204" pitchFamily="34" charset="0"/>
                <a:cs typeface="Calibri" panose="020F0502020204030204" pitchFamily="34" charset="0"/>
              </a:rPr>
              <a:t>inciples</a:t>
            </a:r>
            <a:r>
              <a:rPr lang="en-GB" sz="2400" dirty="0">
                <a:latin typeface="Calibri" panose="020F0502020204030204" pitchFamily="34" charset="0"/>
                <a:cs typeface="Calibri" panose="020F0502020204030204" pitchFamily="34" charset="0"/>
              </a:rPr>
              <a:t> are also at the heart of our online curriculum too and students will continue to experience the same aspirational expectations and routines that they have in the classroom.</a:t>
            </a:r>
            <a:endPar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2178A410-88D5-4FED-935B-04A677B374C4}"/>
              </a:ext>
            </a:extLst>
          </p:cNvPr>
          <p:cNvGraphicFramePr/>
          <p:nvPr>
            <p:extLst>
              <p:ext uri="{D42A27DB-BD31-4B8C-83A1-F6EECF244321}">
                <p14:modId xmlns:p14="http://schemas.microsoft.com/office/powerpoint/2010/main" val="3355440199"/>
              </p:ext>
            </p:extLst>
          </p:nvPr>
        </p:nvGraphicFramePr>
        <p:xfrm>
          <a:off x="4286923" y="651204"/>
          <a:ext cx="8087957" cy="5606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59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ee the source image">
            <a:extLst>
              <a:ext uri="{FF2B5EF4-FFF2-40B4-BE49-F238E27FC236}">
                <a16:creationId xmlns:a16="http://schemas.microsoft.com/office/drawing/2014/main" id="{7268837A-2412-422C-AB87-F5BCC0B27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 r="3999" b="226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3488A10-5E34-4B89-B83B-24371379FA05}"/>
              </a:ext>
            </a:extLst>
          </p:cNvPr>
          <p:cNvSpPr txBox="1">
            <a:spLocks/>
          </p:cNvSpPr>
          <p:nvPr/>
        </p:nvSpPr>
        <p:spPr>
          <a:xfrm>
            <a:off x="477980" y="1122363"/>
            <a:ext cx="4172677"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fontAlgn="auto">
              <a:spcAft>
                <a:spcPts val="600"/>
              </a:spcAft>
              <a:buClrTx/>
              <a:buSzTx/>
              <a:tabLst/>
              <a:defRPr/>
            </a:pPr>
            <a:r>
              <a:rPr kumimoji="0" lang="en-US" sz="4800" b="1" i="0" u="none" strike="noStrike" cap="none" spc="0" normalizeH="0" baseline="0" noProof="0" dirty="0">
                <a:ln>
                  <a:noFill/>
                </a:ln>
                <a:effectLst/>
                <a:uLnTx/>
                <a:uFillTx/>
                <a:latin typeface="+mn-lt"/>
              </a:rPr>
              <a:t>The Curriculum</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B50A5FD-91F2-41EE-91D2-B5132696AEF9}"/>
              </a:ext>
            </a:extLst>
          </p:cNvPr>
          <p:cNvSpPr txBox="1"/>
          <p:nvPr/>
        </p:nvSpPr>
        <p:spPr>
          <a:xfrm>
            <a:off x="477980" y="4663161"/>
            <a:ext cx="4680156"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latin typeface="Calibri" panose="020F0502020204030204" pitchFamily="34" charset="0"/>
                <a:cs typeface="Calibri" panose="020F0502020204030204" pitchFamily="34" charset="0"/>
              </a:rPr>
              <a:t>Students will still have access to the same </a:t>
            </a:r>
            <a:r>
              <a:rPr lang="en-GB" sz="1800" b="1" dirty="0">
                <a:latin typeface="Calibri" panose="020F0502020204030204" pitchFamily="34" charset="0"/>
                <a:cs typeface="Calibri" panose="020F0502020204030204" pitchFamily="34" charset="0"/>
              </a:rPr>
              <a:t>broad and rich curriculu</a:t>
            </a:r>
            <a:r>
              <a:rPr lang="en-GB" b="1" dirty="0">
                <a:latin typeface="Calibri" panose="020F0502020204030204" pitchFamily="34" charset="0"/>
                <a:cs typeface="Calibri" panose="020F0502020204030204" pitchFamily="34" charset="0"/>
              </a:rPr>
              <a:t>m</a:t>
            </a:r>
            <a:r>
              <a:rPr lang="en-GB" dirty="0">
                <a:latin typeface="Calibri" panose="020F0502020204030204" pitchFamily="34" charset="0"/>
                <a:cs typeface="Calibri" panose="020F0502020204030204" pitchFamily="34" charset="0"/>
              </a:rPr>
              <a:t> we offer at NSB. Students will given the opportunity to engage with all aspects of the curriculum and will be taught across their normal timetabled lessons, including their weekly PSHE lesson with form tutors.</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276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127ACE84-B613-4690-911A-D49836CEA248}"/>
              </a:ext>
            </a:extLst>
          </p:cNvPr>
          <p:cNvSpPr txBox="1"/>
          <p:nvPr/>
        </p:nvSpPr>
        <p:spPr>
          <a:xfrm>
            <a:off x="714466" y="762389"/>
            <a:ext cx="10462820" cy="590931"/>
          </a:xfrm>
          <a:prstGeom prst="rect">
            <a:avLst/>
          </a:prstGeom>
          <a:noFill/>
        </p:spPr>
        <p:txBody>
          <a:bodyPr wrap="square" rtlCol="0">
            <a:spAutoFit/>
          </a:bodyPr>
          <a:lstStyle/>
          <a:p>
            <a:pPr rtl="0">
              <a:lnSpc>
                <a:spcPct val="90000"/>
              </a:lnSpc>
            </a:pPr>
            <a:r>
              <a:rPr lang="en-GB" sz="3600" kern="1500" spc="-73" dirty="0">
                <a:latin typeface="Segoe UI Semibold" panose="020B0702040204020203" pitchFamily="34" charset="0"/>
                <a:cs typeface="Segoe UI Semibold" panose="020B0702040204020203" pitchFamily="34" charset="0"/>
              </a:rPr>
              <a:t>Can I check what my child has to complete?</a:t>
            </a:r>
            <a:endParaRPr lang="en-gb" sz="3600" kern="1500" spc="-73" dirty="0">
              <a:latin typeface="Segoe UI Semibold" panose="020B0702040204020203" pitchFamily="34" charset="0"/>
              <a:cs typeface="Segoe UI Semibold" panose="020B0702040204020203" pitchFamily="34" charset="0"/>
            </a:endParaRPr>
          </a:p>
        </p:txBody>
      </p:sp>
      <p:sp>
        <p:nvSpPr>
          <p:cNvPr id="16" name="TextBox 15">
            <a:extLst>
              <a:ext uri="{FF2B5EF4-FFF2-40B4-BE49-F238E27FC236}">
                <a16:creationId xmlns:a16="http://schemas.microsoft.com/office/drawing/2014/main" id="{4970347B-F3CA-4697-84C0-BDE098C4F94D}"/>
              </a:ext>
            </a:extLst>
          </p:cNvPr>
          <p:cNvSpPr txBox="1"/>
          <p:nvPr/>
        </p:nvSpPr>
        <p:spPr>
          <a:xfrm>
            <a:off x="767548" y="1479641"/>
            <a:ext cx="408958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 parents/</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carers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can log in to the parent portal of AIM and view the work set for your child each week. You can check deadlines, review progress and support your child with their time management to ensure all tasks are completed.</a:t>
            </a:r>
          </a:p>
        </p:txBody>
      </p:sp>
      <p:sp>
        <p:nvSpPr>
          <p:cNvPr id="9" name="Rectangle 8">
            <a:extLst>
              <a:ext uri="{FF2B5EF4-FFF2-40B4-BE49-F238E27FC236}">
                <a16:creationId xmlns:a16="http://schemas.microsoft.com/office/drawing/2014/main" id="{A97FD0AA-B1C6-4BF2-B03D-6CE128072794}"/>
              </a:ext>
            </a:extLst>
          </p:cNvPr>
          <p:cNvSpPr/>
          <p:nvPr/>
        </p:nvSpPr>
        <p:spPr>
          <a:xfrm>
            <a:off x="767548" y="4254974"/>
            <a:ext cx="4089587" cy="2018007"/>
          </a:xfrm>
          <a:prstGeom prst="rect">
            <a:avLst/>
          </a:prstGeom>
        </p:spPr>
        <p:txBody>
          <a:bodyPr vert="horz" lIns="91440" tIns="45720" rIns="91440" bIns="45720" rtlCol="0">
            <a:normAutofit/>
          </a:bodyPr>
          <a:lstStyle/>
          <a:p>
            <a:pPr marR="0" lvl="0" defTabSz="914400" rtl="0" eaLnBrk="1" fontAlgn="auto" latinLnBrk="0" hangingPunct="1">
              <a:lnSpc>
                <a:spcPct val="90000"/>
              </a:lnSpc>
              <a:spcBef>
                <a:spcPts val="0"/>
              </a:spcBef>
              <a:spcAft>
                <a:spcPts val="600"/>
              </a:spcAft>
              <a:buClrTx/>
              <a:buSzTx/>
              <a:tabLst/>
              <a:defRPr/>
            </a:pPr>
            <a:r>
              <a:rPr kumimoji="0" lang="en-US" sz="1900" b="0" i="1" u="none" strike="noStrike" kern="1200" cap="none" spc="0" normalizeH="0" baseline="0" noProof="0" dirty="0">
                <a:ln>
                  <a:noFill/>
                </a:ln>
                <a:effectLst/>
                <a:uLnTx/>
                <a:uFillTx/>
                <a:latin typeface="Calibri" panose="020F0502020204030204"/>
                <a:ea typeface="+mn-ea"/>
                <a:cs typeface="+mn-cs"/>
              </a:rPr>
              <a:t>If you have not received your invitation email to access the parent portal or experience any technical issues, please feel free to contact the IT team by completing the online help desk request on the website.</a:t>
            </a:r>
          </a:p>
        </p:txBody>
      </p:sp>
      <p:pic>
        <p:nvPicPr>
          <p:cNvPr id="10" name="Picture 9" descr="A screenshot of a social media post&#10;&#10;Description automatically generated">
            <a:hlinkClick r:id="rId3"/>
            <a:extLst>
              <a:ext uri="{FF2B5EF4-FFF2-40B4-BE49-F238E27FC236}">
                <a16:creationId xmlns:a16="http://schemas.microsoft.com/office/drawing/2014/main" id="{32670959-17E6-4007-80BB-3300FCEB1354}"/>
              </a:ext>
            </a:extLst>
          </p:cNvPr>
          <p:cNvPicPr>
            <a:picLocks noChangeAspect="1"/>
          </p:cNvPicPr>
          <p:nvPr/>
        </p:nvPicPr>
        <p:blipFill>
          <a:blip r:embed="rId4"/>
          <a:stretch>
            <a:fillRect/>
          </a:stretch>
        </p:blipFill>
        <p:spPr>
          <a:xfrm>
            <a:off x="5083913" y="2972896"/>
            <a:ext cx="6340539" cy="3122715"/>
          </a:xfrm>
          <a:prstGeom prst="rect">
            <a:avLst/>
          </a:prstGeom>
        </p:spPr>
      </p:pic>
      <p:pic>
        <p:nvPicPr>
          <p:cNvPr id="12" name="Picture 2" descr="See the source image">
            <a:extLst>
              <a:ext uri="{FF2B5EF4-FFF2-40B4-BE49-F238E27FC236}">
                <a16:creationId xmlns:a16="http://schemas.microsoft.com/office/drawing/2014/main" id="{F054622E-5D4E-4A59-906A-386DEB8BE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173" y="1578217"/>
            <a:ext cx="1681846" cy="16818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A53B697D-A8A7-44C5-88DA-53819B418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8903" y="644065"/>
            <a:ext cx="1448631" cy="144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4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Employee Recognition Ideas: 52 Epic Ways to Give Rewards - Insperity">
            <a:extLst>
              <a:ext uri="{FF2B5EF4-FFF2-40B4-BE49-F238E27FC236}">
                <a16:creationId xmlns:a16="http://schemas.microsoft.com/office/drawing/2014/main" id="{16AECFED-8B07-4FD3-A87F-9CA1E10C3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5" t="1" r="23342" b="1"/>
          <a:stretch/>
        </p:blipFill>
        <p:spPr bwMode="auto">
          <a:xfrm>
            <a:off x="5308343" y="785650"/>
            <a:ext cx="6883657" cy="549104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extBox 3">
            <a:extLst>
              <a:ext uri="{FF2B5EF4-FFF2-40B4-BE49-F238E27FC236}">
                <a16:creationId xmlns:a16="http://schemas.microsoft.com/office/drawing/2014/main" id="{1D131A9A-25D6-4E13-BD16-2795EA17D013}"/>
              </a:ext>
            </a:extLst>
          </p:cNvPr>
          <p:cNvSpPr txBox="1"/>
          <p:nvPr/>
        </p:nvSpPr>
        <p:spPr>
          <a:xfrm>
            <a:off x="158216" y="234679"/>
            <a:ext cx="5848406" cy="238384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spc="-73" dirty="0">
                <a:solidFill>
                  <a:srgbClr val="000000"/>
                </a:solidFill>
                <a:ea typeface="+mj-ea"/>
                <a:cs typeface="+mj-cs"/>
              </a:rPr>
              <a:t>Methods you could use to reinforce expectations…</a:t>
            </a:r>
          </a:p>
        </p:txBody>
      </p:sp>
      <p:sp>
        <p:nvSpPr>
          <p:cNvPr id="4" name="Rectangle 3">
            <a:extLst>
              <a:ext uri="{FF2B5EF4-FFF2-40B4-BE49-F238E27FC236}">
                <a16:creationId xmlns:a16="http://schemas.microsoft.com/office/drawing/2014/main" id="{7E1987EE-DFAF-47CF-8AC5-F84EF26948F2}"/>
              </a:ext>
            </a:extLst>
          </p:cNvPr>
          <p:cNvSpPr/>
          <p:nvPr/>
        </p:nvSpPr>
        <p:spPr>
          <a:xfrm>
            <a:off x="154780" y="1518418"/>
            <a:ext cx="5215136" cy="5091594"/>
          </a:xfrm>
          <a:prstGeom prst="rect">
            <a:avLst/>
          </a:prstGeom>
        </p:spPr>
        <p:txBody>
          <a:bodyPr vert="horz" lIns="91440" tIns="45720" rIns="91440" bIns="45720" rtlCol="0" anchor="t">
            <a:noAutofit/>
          </a:bodyPr>
          <a:lstStyle/>
          <a:p>
            <a:pPr marL="514350" indent="-514350">
              <a:lnSpc>
                <a:spcPct val="90000"/>
              </a:lnSpc>
              <a:spcAft>
                <a:spcPts val="600"/>
              </a:spcAft>
              <a:buAutoNum type="arabicPeriod"/>
            </a:pPr>
            <a:r>
              <a:rPr lang="en-US" sz="1700" b="1" dirty="0"/>
              <a:t>Reward </a:t>
            </a:r>
            <a:r>
              <a:rPr lang="en-US" sz="1700" dirty="0"/>
              <a:t>your child when they complete particularly challenging or impressive work.</a:t>
            </a:r>
          </a:p>
          <a:p>
            <a:pPr marL="514350" indent="-514350">
              <a:lnSpc>
                <a:spcPct val="90000"/>
              </a:lnSpc>
              <a:spcAft>
                <a:spcPts val="600"/>
              </a:spcAft>
              <a:buAutoNum type="arabicPeriod"/>
            </a:pPr>
            <a:r>
              <a:rPr lang="en-US" sz="1700" dirty="0"/>
              <a:t>Offer </a:t>
            </a:r>
            <a:r>
              <a:rPr lang="en-US" sz="1700" b="1" dirty="0"/>
              <a:t>regular</a:t>
            </a:r>
            <a:r>
              <a:rPr lang="en-US" sz="1700" dirty="0"/>
              <a:t> </a:t>
            </a:r>
            <a:r>
              <a:rPr lang="en-US" sz="1700" b="1" dirty="0"/>
              <a:t>praise</a:t>
            </a:r>
            <a:r>
              <a:rPr lang="en-US" sz="1700" dirty="0"/>
              <a:t> for simply sticking to a routine.</a:t>
            </a:r>
          </a:p>
          <a:p>
            <a:pPr marL="514350" indent="-514350">
              <a:lnSpc>
                <a:spcPct val="90000"/>
              </a:lnSpc>
              <a:spcAft>
                <a:spcPts val="600"/>
              </a:spcAft>
              <a:buAutoNum type="arabicPeriod"/>
            </a:pPr>
            <a:r>
              <a:rPr lang="en-US" sz="1700" dirty="0"/>
              <a:t>Create a </a:t>
            </a:r>
            <a:r>
              <a:rPr lang="en-US" sz="1700" b="1" dirty="0"/>
              <a:t>point-based reward system </a:t>
            </a:r>
            <a:r>
              <a:rPr lang="en-US" sz="1700" dirty="0"/>
              <a:t>where students can ‘cash-in’ their points for other privileges.</a:t>
            </a:r>
          </a:p>
          <a:p>
            <a:pPr marL="514350" indent="-514350">
              <a:lnSpc>
                <a:spcPct val="90000"/>
              </a:lnSpc>
              <a:spcAft>
                <a:spcPts val="600"/>
              </a:spcAft>
              <a:buAutoNum type="arabicPeriod"/>
            </a:pPr>
            <a:r>
              <a:rPr lang="en-US" sz="1700" dirty="0"/>
              <a:t>Email </a:t>
            </a:r>
            <a:r>
              <a:rPr lang="en-US" sz="1700" b="1" dirty="0"/>
              <a:t>form tutors </a:t>
            </a:r>
            <a:r>
              <a:rPr lang="en-US" sz="1700" dirty="0"/>
              <a:t>with your feedback so they can also congratulate students and award </a:t>
            </a:r>
            <a:r>
              <a:rPr lang="en-US" sz="1700" b="1" dirty="0"/>
              <a:t>house points</a:t>
            </a:r>
            <a:r>
              <a:rPr lang="en-US" sz="1700" dirty="0"/>
              <a:t>!</a:t>
            </a:r>
          </a:p>
          <a:p>
            <a:pPr marL="514350" indent="-514350">
              <a:lnSpc>
                <a:spcPct val="90000"/>
              </a:lnSpc>
              <a:spcAft>
                <a:spcPts val="600"/>
              </a:spcAft>
              <a:buAutoNum type="arabicPeriod"/>
            </a:pPr>
            <a:r>
              <a:rPr lang="en-US" sz="1700" dirty="0"/>
              <a:t>Remind them to take short rest-breaks </a:t>
            </a:r>
            <a:r>
              <a:rPr lang="en-US" sz="1700" b="1" dirty="0"/>
              <a:t>every 45 minutes </a:t>
            </a:r>
            <a:r>
              <a:rPr lang="en-US" sz="1700" dirty="0"/>
              <a:t>to help maintain focus.</a:t>
            </a:r>
          </a:p>
          <a:p>
            <a:pPr marL="514350" indent="-514350">
              <a:lnSpc>
                <a:spcPct val="90000"/>
              </a:lnSpc>
              <a:spcAft>
                <a:spcPts val="600"/>
              </a:spcAft>
              <a:buAutoNum type="arabicPeriod"/>
            </a:pPr>
            <a:r>
              <a:rPr lang="en-US" sz="1700" dirty="0"/>
              <a:t>Following the normal timetable will help with routines and ensure that students build in break and lunch times.</a:t>
            </a:r>
          </a:p>
          <a:p>
            <a:pPr marL="514350" indent="-514350">
              <a:lnSpc>
                <a:spcPct val="90000"/>
              </a:lnSpc>
              <a:spcAft>
                <a:spcPts val="600"/>
              </a:spcAft>
              <a:buAutoNum type="arabicPeriod"/>
            </a:pPr>
            <a:r>
              <a:rPr lang="en-US" sz="1700" dirty="0"/>
              <a:t>Reinforce </a:t>
            </a:r>
            <a:r>
              <a:rPr lang="en-US" sz="1700" b="1" dirty="0"/>
              <a:t>sanctions</a:t>
            </a:r>
            <a:r>
              <a:rPr lang="en-US" sz="1700" dirty="0"/>
              <a:t> when students fail to complete work i.e. confiscate phones/consoles and restrict screen time where necessary.</a:t>
            </a:r>
          </a:p>
          <a:p>
            <a:pPr marL="514350" indent="-514350">
              <a:lnSpc>
                <a:spcPct val="90000"/>
              </a:lnSpc>
              <a:spcAft>
                <a:spcPts val="600"/>
              </a:spcAft>
              <a:buFontTx/>
              <a:buAutoNum type="arabicPeriod"/>
            </a:pPr>
            <a:r>
              <a:rPr lang="en-US" sz="1700" dirty="0"/>
              <a:t>Email </a:t>
            </a:r>
            <a:r>
              <a:rPr lang="en-US" sz="1700" b="1" dirty="0"/>
              <a:t>form tutors </a:t>
            </a:r>
            <a:r>
              <a:rPr lang="en-US" sz="1700" dirty="0"/>
              <a:t>with any major concerns so they can liaise with Year Team Leaders where necessary.</a:t>
            </a:r>
          </a:p>
        </p:txBody>
      </p:sp>
    </p:spTree>
    <p:extLst>
      <p:ext uri="{BB962C8B-B14F-4D97-AF65-F5344CB8AC3E}">
        <p14:creationId xmlns:p14="http://schemas.microsoft.com/office/powerpoint/2010/main" val="229339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71582" y="560991"/>
            <a:ext cx="9683058" cy="1004057"/>
          </a:xfrm>
        </p:spPr>
        <p:txBody>
          <a:bodyPr rtlCol="0"/>
          <a:lstStyle/>
          <a:p>
            <a:pPr rtl="0"/>
            <a:r>
              <a:rPr lang="en-GB" dirty="0"/>
              <a:t>NSB Parent &amp; Carer Guide</a:t>
            </a:r>
          </a:p>
        </p:txBody>
      </p:sp>
      <p:sp>
        <p:nvSpPr>
          <p:cNvPr id="3" name="Subtitle 2">
            <a:extLst>
              <a:ext uri="{FF2B5EF4-FFF2-40B4-BE49-F238E27FC236}">
                <a16:creationId xmlns:a16="http://schemas.microsoft.com/office/drawing/2014/main" id="{F766E226-2491-4875-B474-7A01921DDBAC}"/>
              </a:ext>
            </a:extLst>
          </p:cNvPr>
          <p:cNvSpPr>
            <a:spLocks noGrp="1"/>
          </p:cNvSpPr>
          <p:nvPr>
            <p:ph type="subTitle" idx="1"/>
          </p:nvPr>
        </p:nvSpPr>
        <p:spPr>
          <a:xfrm>
            <a:off x="771582" y="1810870"/>
            <a:ext cx="10631706" cy="803067"/>
          </a:xfrm>
        </p:spPr>
        <p:txBody>
          <a:bodyPr rtlCol="0">
            <a:normAutofit/>
          </a:bodyPr>
          <a:lstStyle/>
          <a:p>
            <a:pPr rtl="0"/>
            <a:r>
              <a:rPr lang="en-GB" dirty="0"/>
              <a:t>What to expect in the event of a </a:t>
            </a:r>
            <a:r>
              <a:rPr lang="en-GB" b="1" dirty="0"/>
              <a:t>partial closure </a:t>
            </a:r>
            <a:r>
              <a:rPr lang="en-GB" dirty="0"/>
              <a:t>when students are required to self-isolate due to a confirmed case of COVID-19 in the school community</a:t>
            </a:r>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a:xfrm>
            <a:off x="1424639" y="3345429"/>
            <a:ext cx="1260000" cy="415497"/>
          </a:xfrm>
        </p:spPr>
        <p:txBody>
          <a:bodyPr rtlCol="0">
            <a:noAutofit/>
          </a:bodyPr>
          <a:lstStyle/>
          <a:p>
            <a:pPr rtl="0"/>
            <a:r>
              <a:rPr lang="en-GB" sz="4000" dirty="0"/>
              <a:t>1</a:t>
            </a:r>
          </a:p>
        </p:txBody>
      </p:sp>
      <p:sp>
        <p:nvSpPr>
          <p:cNvPr id="19" name="Text Placeholder 18">
            <a:extLst>
              <a:ext uri="{FF2B5EF4-FFF2-40B4-BE49-F238E27FC236}">
                <a16:creationId xmlns:a16="http://schemas.microsoft.com/office/drawing/2014/main" id="{F453F355-355D-4EA9-978E-A35A4E2F7CA9}"/>
              </a:ext>
            </a:extLst>
          </p:cNvPr>
          <p:cNvSpPr>
            <a:spLocks noGrp="1"/>
          </p:cNvSpPr>
          <p:nvPr>
            <p:ph type="body" sz="quarter" idx="28"/>
          </p:nvPr>
        </p:nvSpPr>
        <p:spPr>
          <a:xfrm>
            <a:off x="1148994" y="4199468"/>
            <a:ext cx="1800000" cy="532630"/>
          </a:xfrm>
        </p:spPr>
        <p:txBody>
          <a:bodyPr rtlCol="0" anchor="ctr"/>
          <a:lstStyle/>
          <a:p>
            <a:pPr rtl="0"/>
            <a:r>
              <a:rPr lang="en-GB" sz="1800" dirty="0">
                <a:solidFill>
                  <a:schemeClr val="tx1"/>
                </a:solidFill>
              </a:rPr>
              <a:t>General Expectations</a:t>
            </a:r>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a:xfrm>
            <a:off x="1221726" y="4789893"/>
            <a:ext cx="1674000" cy="1464214"/>
          </a:xfrm>
        </p:spPr>
        <p:txBody>
          <a:bodyPr rtlCol="0">
            <a:normAutofit/>
          </a:bodyPr>
          <a:lstStyle/>
          <a:p>
            <a:pPr rtl="0"/>
            <a:r>
              <a:rPr lang="en-GB" dirty="0">
                <a:solidFill>
                  <a:schemeClr val="tx2"/>
                </a:solidFill>
              </a:rPr>
              <a:t>Expectations about the timetable and how students will receive work during a partial closure.</a:t>
            </a:r>
          </a:p>
        </p:txBody>
      </p:sp>
      <p:sp>
        <p:nvSpPr>
          <p:cNvPr id="23" name="Text Placeholder 22">
            <a:extLst>
              <a:ext uri="{FF2B5EF4-FFF2-40B4-BE49-F238E27FC236}">
                <a16:creationId xmlns:a16="http://schemas.microsoft.com/office/drawing/2014/main" id="{1F036F3A-A388-4AE4-9CA9-338BFC3A2210}"/>
              </a:ext>
            </a:extLst>
          </p:cNvPr>
          <p:cNvSpPr>
            <a:spLocks noGrp="1"/>
          </p:cNvSpPr>
          <p:nvPr>
            <p:ph type="body" sz="quarter" idx="32"/>
          </p:nvPr>
        </p:nvSpPr>
        <p:spPr>
          <a:xfrm>
            <a:off x="3191479" y="4201534"/>
            <a:ext cx="1800000" cy="581767"/>
          </a:xfrm>
        </p:spPr>
        <p:txBody>
          <a:bodyPr rtlCol="0" anchor="ctr"/>
          <a:lstStyle/>
          <a:p>
            <a:pPr rtl="0"/>
            <a:r>
              <a:rPr lang="en-GB" sz="2000" dirty="0">
                <a:solidFill>
                  <a:schemeClr val="tx1"/>
                </a:solidFill>
              </a:rPr>
              <a:t>Live lessons</a:t>
            </a:r>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a:xfrm>
            <a:off x="3237603" y="4789892"/>
            <a:ext cx="1674000" cy="1464213"/>
          </a:xfrm>
        </p:spPr>
        <p:txBody>
          <a:bodyPr rtlCol="0">
            <a:normAutofit/>
          </a:bodyPr>
          <a:lstStyle/>
          <a:p>
            <a:pPr rtl="0"/>
            <a:r>
              <a:rPr lang="en-GB" dirty="0">
                <a:solidFill>
                  <a:schemeClr val="tx2"/>
                </a:solidFill>
              </a:rPr>
              <a:t>Guidance about live lessons and when/how these may take place. Reminders about how to use MS Teams.</a:t>
            </a:r>
          </a:p>
        </p:txBody>
      </p:sp>
      <p:sp>
        <p:nvSpPr>
          <p:cNvPr id="25" name="Text Placeholder 24">
            <a:extLst>
              <a:ext uri="{FF2B5EF4-FFF2-40B4-BE49-F238E27FC236}">
                <a16:creationId xmlns:a16="http://schemas.microsoft.com/office/drawing/2014/main" id="{F24D4ED9-50BC-4B4E-950C-0680483C6858}"/>
              </a:ext>
            </a:extLst>
          </p:cNvPr>
          <p:cNvSpPr>
            <a:spLocks noGrp="1"/>
          </p:cNvSpPr>
          <p:nvPr>
            <p:ph type="body" sz="quarter" idx="34"/>
          </p:nvPr>
        </p:nvSpPr>
        <p:spPr>
          <a:xfrm>
            <a:off x="5233964" y="4199468"/>
            <a:ext cx="1800000" cy="557198"/>
          </a:xfrm>
        </p:spPr>
        <p:txBody>
          <a:bodyPr rtlCol="0" anchor="ctr"/>
          <a:lstStyle/>
          <a:p>
            <a:pPr rtl="0"/>
            <a:r>
              <a:rPr lang="en-GB" sz="2000" dirty="0">
                <a:solidFill>
                  <a:schemeClr val="tx1"/>
                </a:solidFill>
              </a:rPr>
              <a:t>Feedback</a:t>
            </a:r>
          </a:p>
        </p:txBody>
      </p:sp>
      <p:sp>
        <p:nvSpPr>
          <p:cNvPr id="24" name="Text Placeholder 23">
            <a:extLst>
              <a:ext uri="{FF2B5EF4-FFF2-40B4-BE49-F238E27FC236}">
                <a16:creationId xmlns:a16="http://schemas.microsoft.com/office/drawing/2014/main" id="{DDA0C858-3571-4BC1-8998-A965A8F9067F}"/>
              </a:ext>
            </a:extLst>
          </p:cNvPr>
          <p:cNvSpPr>
            <a:spLocks noGrp="1"/>
          </p:cNvSpPr>
          <p:nvPr>
            <p:ph type="body" sz="quarter" idx="33"/>
          </p:nvPr>
        </p:nvSpPr>
        <p:spPr>
          <a:xfrm>
            <a:off x="5253480" y="4789893"/>
            <a:ext cx="1674000" cy="1297074"/>
          </a:xfrm>
        </p:spPr>
        <p:txBody>
          <a:bodyPr rtlCol="0">
            <a:normAutofit/>
          </a:bodyPr>
          <a:lstStyle/>
          <a:p>
            <a:pPr rtl="0"/>
            <a:r>
              <a:rPr lang="en-GB" dirty="0">
                <a:solidFill>
                  <a:schemeClr val="tx2"/>
                </a:solidFill>
              </a:rPr>
              <a:t>How will students receive feedback and what can they expect during a partial closure?</a:t>
            </a:r>
          </a:p>
        </p:txBody>
      </p:sp>
      <p:sp>
        <p:nvSpPr>
          <p:cNvPr id="27" name="Text Placeholder 26">
            <a:extLst>
              <a:ext uri="{FF2B5EF4-FFF2-40B4-BE49-F238E27FC236}">
                <a16:creationId xmlns:a16="http://schemas.microsoft.com/office/drawing/2014/main" id="{C1F38EEB-F5CB-4D43-BA30-67F805C3BB9A}"/>
              </a:ext>
            </a:extLst>
          </p:cNvPr>
          <p:cNvSpPr>
            <a:spLocks noGrp="1"/>
          </p:cNvSpPr>
          <p:nvPr>
            <p:ph type="body" sz="quarter" idx="36"/>
          </p:nvPr>
        </p:nvSpPr>
        <p:spPr>
          <a:xfrm>
            <a:off x="7225831" y="4199468"/>
            <a:ext cx="1800000" cy="557198"/>
          </a:xfrm>
        </p:spPr>
        <p:txBody>
          <a:bodyPr rtlCol="0" anchor="ctr"/>
          <a:lstStyle/>
          <a:p>
            <a:pPr rtl="0"/>
            <a:r>
              <a:rPr lang="en-GB" sz="1800" dirty="0">
                <a:solidFill>
                  <a:schemeClr val="tx1"/>
                </a:solidFill>
              </a:rPr>
              <a:t>Some useful tools</a:t>
            </a: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a:xfrm>
            <a:off x="7269357" y="4789893"/>
            <a:ext cx="1674000" cy="1464212"/>
          </a:xfrm>
        </p:spPr>
        <p:txBody>
          <a:bodyPr rtlCol="0">
            <a:normAutofit/>
          </a:bodyPr>
          <a:lstStyle/>
          <a:p>
            <a:pPr rtl="0"/>
            <a:r>
              <a:rPr lang="en-GB" dirty="0">
                <a:solidFill>
                  <a:schemeClr val="tx2"/>
                </a:solidFill>
              </a:rPr>
              <a:t>What are the main educational tools that we are using across the school and how do they support our students?</a:t>
            </a:r>
          </a:p>
        </p:txBody>
      </p:sp>
      <p:sp>
        <p:nvSpPr>
          <p:cNvPr id="21" name="Text Placeholder 20">
            <a:extLst>
              <a:ext uri="{FF2B5EF4-FFF2-40B4-BE49-F238E27FC236}">
                <a16:creationId xmlns:a16="http://schemas.microsoft.com/office/drawing/2014/main" id="{4D1AE391-EF52-4CA1-952E-6B1AEA5EAC56}"/>
              </a:ext>
            </a:extLst>
          </p:cNvPr>
          <p:cNvSpPr>
            <a:spLocks noGrp="1"/>
          </p:cNvSpPr>
          <p:nvPr>
            <p:ph type="body" sz="quarter" idx="30"/>
          </p:nvPr>
        </p:nvSpPr>
        <p:spPr>
          <a:xfrm>
            <a:off x="9217698" y="4199468"/>
            <a:ext cx="1800000" cy="557198"/>
          </a:xfrm>
        </p:spPr>
        <p:txBody>
          <a:bodyPr rtlCol="0" anchor="ctr"/>
          <a:lstStyle/>
          <a:p>
            <a:pPr rtl="0"/>
            <a:r>
              <a:rPr lang="en-GB" dirty="0">
                <a:solidFill>
                  <a:schemeClr val="tx1"/>
                </a:solidFill>
              </a:rPr>
              <a:t>FAQs</a:t>
            </a: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p:txBody>
          <a:bodyPr rtlCol="0">
            <a:normAutofit/>
          </a:bodyPr>
          <a:lstStyle/>
          <a:p>
            <a:pPr rtl="0"/>
            <a:r>
              <a:rPr lang="en-GB" dirty="0">
                <a:solidFill>
                  <a:schemeClr val="tx2"/>
                </a:solidFill>
              </a:rPr>
              <a:t>Some other common questions and guidance to support parents and carers.</a:t>
            </a:r>
          </a:p>
        </p:txBody>
      </p:sp>
      <p:sp>
        <p:nvSpPr>
          <p:cNvPr id="4" name="Date Placeholder 3">
            <a:extLst>
              <a:ext uri="{FF2B5EF4-FFF2-40B4-BE49-F238E27FC236}">
                <a16:creationId xmlns:a16="http://schemas.microsoft.com/office/drawing/2014/main" id="{028E8055-5762-4514-88F3-A36375025C27}"/>
              </a:ext>
            </a:extLst>
          </p:cNvPr>
          <p:cNvSpPr>
            <a:spLocks noGrp="1"/>
          </p:cNvSpPr>
          <p:nvPr>
            <p:ph type="dt" sz="half" idx="10"/>
          </p:nvPr>
        </p:nvSpPr>
        <p:spPr>
          <a:xfrm>
            <a:off x="8873231" y="5933832"/>
            <a:ext cx="2743200" cy="15313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4C1959"/>
                </a:solidFill>
                <a:effectLst/>
                <a:uLnTx/>
                <a:uFillTx/>
                <a:latin typeface="Arial"/>
                <a:ea typeface="+mn-ea"/>
                <a:cs typeface="+mn-cs"/>
              </a:rPr>
              <a:t>September 2020</a:t>
            </a:r>
          </a:p>
        </p:txBody>
      </p:sp>
      <p:sp>
        <p:nvSpPr>
          <p:cNvPr id="5" name="Footer Placeholder 4">
            <a:extLst>
              <a:ext uri="{FF2B5EF4-FFF2-40B4-BE49-F238E27FC236}">
                <a16:creationId xmlns:a16="http://schemas.microsoft.com/office/drawing/2014/main" id="{EA5F6326-8CA0-4BFE-9770-27D678EED454}"/>
              </a:ext>
            </a:extLst>
          </p:cNvPr>
          <p:cNvSpPr>
            <a:spLocks noGrp="1"/>
          </p:cNvSpPr>
          <p:nvPr>
            <p:ph type="ftr" sz="quarter" idx="1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C1959"/>
                </a:solidFill>
                <a:effectLst/>
                <a:uLnTx/>
                <a:uFillTx/>
                <a:latin typeface="Arial"/>
                <a:ea typeface="+mn-ea"/>
                <a:cs typeface="+mn-cs"/>
              </a:rPr>
              <a:t>Northampton School </a:t>
            </a:r>
            <a:r>
              <a:rPr kumimoji="0" lang="en-GB" sz="1000" b="0" i="1" u="none" strike="noStrike" kern="1200" cap="none" spc="0" normalizeH="0" baseline="0" noProof="0" dirty="0">
                <a:ln>
                  <a:noFill/>
                </a:ln>
                <a:solidFill>
                  <a:srgbClr val="4C1959"/>
                </a:solidFill>
                <a:effectLst/>
                <a:uLnTx/>
                <a:uFillTx/>
                <a:latin typeface="Arial"/>
                <a:ea typeface="+mn-ea"/>
                <a:cs typeface="+mn-cs"/>
              </a:rPr>
              <a:t>for Boys</a:t>
            </a:r>
            <a:endParaRPr kumimoji="0" lang="en-GB" sz="1000" b="0" i="0" u="none" strike="noStrike" kern="1200" cap="none" spc="0" normalizeH="0" baseline="0" noProof="0" dirty="0">
              <a:ln>
                <a:noFill/>
              </a:ln>
              <a:solidFill>
                <a:srgbClr val="4C1959"/>
              </a:solidFill>
              <a:effectLst/>
              <a:uLnTx/>
              <a:uFillTx/>
              <a:latin typeface="Arial"/>
              <a:ea typeface="+mn-ea"/>
              <a:cs typeface="+mn-cs"/>
            </a:endParaRPr>
          </a:p>
        </p:txBody>
      </p:sp>
      <p:sp>
        <p:nvSpPr>
          <p:cNvPr id="56" name="Text Placeholder 6">
            <a:extLst>
              <a:ext uri="{FF2B5EF4-FFF2-40B4-BE49-F238E27FC236}">
                <a16:creationId xmlns:a16="http://schemas.microsoft.com/office/drawing/2014/main" id="{FD2616B3-DAA6-494C-87A5-FD9BF148A787}"/>
              </a:ext>
            </a:extLst>
          </p:cNvPr>
          <p:cNvSpPr txBox="1">
            <a:spLocks/>
          </p:cNvSpPr>
          <p:nvPr/>
        </p:nvSpPr>
        <p:spPr>
          <a:xfrm>
            <a:off x="3444603"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2</a:t>
            </a:r>
          </a:p>
        </p:txBody>
      </p:sp>
      <p:sp>
        <p:nvSpPr>
          <p:cNvPr id="57" name="Text Placeholder 6">
            <a:extLst>
              <a:ext uri="{FF2B5EF4-FFF2-40B4-BE49-F238E27FC236}">
                <a16:creationId xmlns:a16="http://schemas.microsoft.com/office/drawing/2014/main" id="{CB3E1D10-3B0D-4CD1-BF3B-F20EAECD5E71}"/>
              </a:ext>
            </a:extLst>
          </p:cNvPr>
          <p:cNvSpPr txBox="1">
            <a:spLocks/>
          </p:cNvSpPr>
          <p:nvPr/>
        </p:nvSpPr>
        <p:spPr>
          <a:xfrm>
            <a:off x="5457435"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58" name="Text Placeholder 6">
            <a:extLst>
              <a:ext uri="{FF2B5EF4-FFF2-40B4-BE49-F238E27FC236}">
                <a16:creationId xmlns:a16="http://schemas.microsoft.com/office/drawing/2014/main" id="{13C47A1A-5B49-4309-9EA5-2785CDE0781B}"/>
              </a:ext>
            </a:extLst>
          </p:cNvPr>
          <p:cNvSpPr txBox="1">
            <a:spLocks/>
          </p:cNvSpPr>
          <p:nvPr/>
        </p:nvSpPr>
        <p:spPr>
          <a:xfrm>
            <a:off x="7470267" y="334542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4</a:t>
            </a:r>
          </a:p>
        </p:txBody>
      </p:sp>
      <p:sp>
        <p:nvSpPr>
          <p:cNvPr id="59" name="Text Placeholder 6">
            <a:extLst>
              <a:ext uri="{FF2B5EF4-FFF2-40B4-BE49-F238E27FC236}">
                <a16:creationId xmlns:a16="http://schemas.microsoft.com/office/drawing/2014/main" id="{B6F8CAF0-03FC-4701-9F47-5188C021614F}"/>
              </a:ext>
            </a:extLst>
          </p:cNvPr>
          <p:cNvSpPr txBox="1">
            <a:spLocks/>
          </p:cNvSpPr>
          <p:nvPr/>
        </p:nvSpPr>
        <p:spPr>
          <a:xfrm>
            <a:off x="9487698" y="3342379"/>
            <a:ext cx="1260000" cy="415497"/>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ru-RU" sz="3000" b="1" i="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i="1" kern="1200">
                <a:solidFill>
                  <a:srgbClr val="4C1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5</a:t>
            </a:r>
          </a:p>
        </p:txBody>
      </p:sp>
      <p:pic>
        <p:nvPicPr>
          <p:cNvPr id="63" name="Picture 62" descr="A close up of a logo&#10;&#10;Description automatically generated">
            <a:extLst>
              <a:ext uri="{FF2B5EF4-FFF2-40B4-BE49-F238E27FC236}">
                <a16:creationId xmlns:a16="http://schemas.microsoft.com/office/drawing/2014/main" id="{F46E6E76-6424-436A-91A1-3525611A3778}"/>
              </a:ext>
            </a:extLst>
          </p:cNvPr>
          <p:cNvPicPr>
            <a:picLocks noChangeAspect="1"/>
          </p:cNvPicPr>
          <p:nvPr/>
        </p:nvPicPr>
        <p:blipFill>
          <a:blip r:embed="rId3"/>
          <a:stretch>
            <a:fillRect/>
          </a:stretch>
        </p:blipFill>
        <p:spPr>
          <a:xfrm>
            <a:off x="9623637" y="620010"/>
            <a:ext cx="1917470" cy="1004057"/>
          </a:xfrm>
          <a:prstGeom prst="rect">
            <a:avLst/>
          </a:prstGeom>
        </p:spPr>
      </p:pic>
      <p:sp>
        <p:nvSpPr>
          <p:cNvPr id="6" name="Oval 5">
            <a:extLst>
              <a:ext uri="{FF2B5EF4-FFF2-40B4-BE49-F238E27FC236}">
                <a16:creationId xmlns:a16="http://schemas.microsoft.com/office/drawing/2014/main" id="{BB246A9C-A5BE-40F7-B3AF-74601BE184BC}"/>
              </a:ext>
            </a:extLst>
          </p:cNvPr>
          <p:cNvSpPr/>
          <p:nvPr/>
        </p:nvSpPr>
        <p:spPr>
          <a:xfrm>
            <a:off x="3320117" y="2670903"/>
            <a:ext cx="1524000" cy="1524000"/>
          </a:xfrm>
          <a:prstGeom prst="ellipse">
            <a:avLst/>
          </a:prstGeom>
          <a:noFill/>
          <a:ln w="7239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9ABE2"/>
              </a:solidFill>
              <a:effectLst/>
              <a:uLnTx/>
              <a:uFillTx/>
              <a:latin typeface="Arial"/>
              <a:ea typeface="+mn-ea"/>
              <a:cs typeface="+mn-cs"/>
            </a:endParaRPr>
          </a:p>
        </p:txBody>
      </p:sp>
    </p:spTree>
    <p:extLst>
      <p:ext uri="{BB962C8B-B14F-4D97-AF65-F5344CB8AC3E}">
        <p14:creationId xmlns:p14="http://schemas.microsoft.com/office/powerpoint/2010/main" val="127187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a:extLst>
              <a:ext uri="{FF2B5EF4-FFF2-40B4-BE49-F238E27FC236}">
                <a16:creationId xmlns:a16="http://schemas.microsoft.com/office/drawing/2014/main" id="{3887613D-DAF5-4362-A1F9-C1557151D8B6}"/>
              </a:ext>
            </a:extLst>
          </p:cNvPr>
          <p:cNvSpPr txBox="1"/>
          <p:nvPr/>
        </p:nvSpPr>
        <p:spPr>
          <a:xfrm>
            <a:off x="626464" y="711171"/>
            <a:ext cx="10462820" cy="480131"/>
          </a:xfrm>
          <a:prstGeom prst="rect">
            <a:avLst/>
          </a:prstGeom>
          <a:noFill/>
        </p:spPr>
        <p:txBody>
          <a:bodyPr wrap="square" rtlCol="0">
            <a:spAutoFit/>
          </a:bodyPr>
          <a:lstStyle/>
          <a:p>
            <a:pPr rtl="0">
              <a:lnSpc>
                <a:spcPct val="90000"/>
              </a:lnSpc>
            </a:pPr>
            <a:r>
              <a:rPr lang="en-GB" sz="2800" kern="1500" spc="-73" dirty="0">
                <a:latin typeface="Segoe UI Semibold" panose="020B0702040204020203" pitchFamily="34" charset="0"/>
                <a:cs typeface="Segoe UI Semibold" panose="020B0702040204020203" pitchFamily="34" charset="0"/>
              </a:rPr>
              <a:t>Will lessons be delivered live?</a:t>
            </a:r>
            <a:endParaRPr lang="en-gb" sz="2800" kern="1500" spc="-73" dirty="0">
              <a:latin typeface="Segoe UI Semibold" panose="020B0702040204020203" pitchFamily="34" charset="0"/>
              <a:cs typeface="Segoe UI Semibold" panose="020B0702040204020203" pitchFamily="34" charset="0"/>
            </a:endParaRPr>
          </a:p>
        </p:txBody>
      </p:sp>
      <p:pic>
        <p:nvPicPr>
          <p:cNvPr id="3074" name="Picture 2" descr="See the source image">
            <a:extLst>
              <a:ext uri="{FF2B5EF4-FFF2-40B4-BE49-F238E27FC236}">
                <a16:creationId xmlns:a16="http://schemas.microsoft.com/office/drawing/2014/main" id="{2E70F58A-D5E2-490B-B980-2D2C1002A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502" y="4573176"/>
            <a:ext cx="3075742" cy="164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F113D1-E90B-40D4-B4FA-6D19A0FAE69A}"/>
              </a:ext>
            </a:extLst>
          </p:cNvPr>
          <p:cNvSpPr txBox="1"/>
          <p:nvPr/>
        </p:nvSpPr>
        <p:spPr>
          <a:xfrm>
            <a:off x="626463" y="1191302"/>
            <a:ext cx="10847781" cy="378565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sz="1600" dirty="0">
                <a:solidFill>
                  <a:srgbClr val="313650"/>
                </a:solidFill>
                <a:latin typeface="Segoe UI" panose="020B0502040204020203" pitchFamily="34" charset="0"/>
                <a:cs typeface="Segoe UI" panose="020B0502040204020203" pitchFamily="34" charset="0"/>
              </a:rPr>
              <a:t>Some lessons and materials will be delivered live through Microsoft Teams. This will </a:t>
            </a:r>
            <a:r>
              <a:rPr lang="en-GB" sz="1600" b="1" u="sng" dirty="0">
                <a:solidFill>
                  <a:srgbClr val="313650"/>
                </a:solidFill>
                <a:latin typeface="Segoe UI" panose="020B0502040204020203" pitchFamily="34" charset="0"/>
                <a:cs typeface="Segoe UI" panose="020B0502040204020203" pitchFamily="34" charset="0"/>
              </a:rPr>
              <a:t>only be possible in the event of a full/partial year closure</a:t>
            </a:r>
            <a:r>
              <a:rPr lang="en-GB" sz="1600" b="1" dirty="0">
                <a:solidFill>
                  <a:srgbClr val="313650"/>
                </a:solidFill>
                <a:latin typeface="Segoe UI" panose="020B0502040204020203" pitchFamily="34" charset="0"/>
                <a:cs typeface="Segoe UI" panose="020B0502040204020203" pitchFamily="34" charset="0"/>
              </a:rPr>
              <a:t> </a:t>
            </a:r>
            <a:r>
              <a:rPr lang="en-GB" sz="1600" dirty="0">
                <a:solidFill>
                  <a:srgbClr val="313650"/>
                </a:solidFill>
                <a:latin typeface="Segoe UI" panose="020B0502040204020203" pitchFamily="34" charset="0"/>
                <a:cs typeface="Segoe UI" panose="020B0502040204020203" pitchFamily="34" charset="0"/>
              </a:rPr>
              <a:t>when large numbers of students are forced to isolate.</a:t>
            </a:r>
            <a:endParaRPr lang="en-GB" sz="1600" b="1" u="sng" dirty="0">
              <a:solidFill>
                <a:srgbClr val="313650"/>
              </a:solidFill>
              <a:latin typeface="Segoe UI" panose="020B0502040204020203" pitchFamily="34" charset="0"/>
              <a:cs typeface="Segoe UI" panose="020B0502040204020203" pitchFamily="34" charset="0"/>
            </a:endParaRPr>
          </a:p>
          <a:p>
            <a:pPr marR="0" lvl="0" defTabSz="914400" rtl="0" eaLnBrk="1" fontAlgn="auto" latinLnBrk="0" hangingPunct="1">
              <a:lnSpc>
                <a:spcPct val="100000"/>
              </a:lnSpc>
              <a:spcBef>
                <a:spcPts val="0"/>
              </a:spcBef>
              <a:spcAft>
                <a:spcPts val="0"/>
              </a:spcAft>
              <a:buClrTx/>
              <a:buSzTx/>
              <a:tabLst/>
              <a:defRPr/>
            </a:pPr>
            <a:endParaRPr lang="en-GB" sz="1600" dirty="0">
              <a:solidFill>
                <a:srgbClr val="313650"/>
              </a:solidFill>
              <a:latin typeface="Segoe UI" panose="020B0502040204020203" pitchFamily="34" charset="0"/>
              <a:cs typeface="Segoe UI" panose="020B0502040204020203" pitchFamily="34" charset="0"/>
            </a:endParaRPr>
          </a:p>
          <a:p>
            <a:pPr marR="0" lvl="0" defTabSz="914400" rtl="0" eaLnBrk="1" fontAlgn="auto" latinLnBrk="0" hangingPunct="1">
              <a:lnSpc>
                <a:spcPct val="100000"/>
              </a:lnSpc>
              <a:spcBef>
                <a:spcPts val="0"/>
              </a:spcBef>
              <a:spcAft>
                <a:spcPts val="0"/>
              </a:spcAft>
              <a:buClrTx/>
              <a:buSzTx/>
              <a:tabLst/>
              <a:defRPr/>
            </a:pPr>
            <a:r>
              <a:rPr lang="en-GB" sz="1600" dirty="0">
                <a:solidFill>
                  <a:srgbClr val="313650"/>
                </a:solidFill>
                <a:latin typeface="Segoe UI" panose="020B0502040204020203" pitchFamily="34" charset="0"/>
                <a:cs typeface="Segoe UI" panose="020B0502040204020203" pitchFamily="34" charset="0"/>
              </a:rPr>
              <a:t>In the event of a full/partial year closure, live content may be delivered in </a:t>
            </a:r>
            <a:r>
              <a:rPr lang="en-GB" sz="1600" b="1" dirty="0">
                <a:solidFill>
                  <a:srgbClr val="313650"/>
                </a:solidFill>
                <a:latin typeface="Segoe UI" panose="020B0502040204020203" pitchFamily="34" charset="0"/>
                <a:cs typeface="Segoe UI" panose="020B0502040204020203" pitchFamily="34" charset="0"/>
              </a:rPr>
              <a:t>2 ways</a:t>
            </a:r>
            <a:r>
              <a:rPr lang="en-GB" sz="1600" dirty="0">
                <a:solidFill>
                  <a:srgbClr val="313650"/>
                </a:solidFill>
                <a:latin typeface="Segoe UI" panose="020B0502040204020203" pitchFamily="34" charset="0"/>
                <a:cs typeface="Segoe UI" panose="020B0502040204020203" pitchFamily="34" charset="0"/>
              </a:rPr>
              <a:t>:</a:t>
            </a:r>
          </a:p>
          <a:p>
            <a:pPr marR="0" lvl="0" defTabSz="914400" rtl="0" eaLnBrk="1" fontAlgn="auto" latinLnBrk="0" hangingPunct="1">
              <a:lnSpc>
                <a:spcPct val="100000"/>
              </a:lnSpc>
              <a:spcBef>
                <a:spcPts val="0"/>
              </a:spcBef>
              <a:spcAft>
                <a:spcPts val="0"/>
              </a:spcAft>
              <a:buClrTx/>
              <a:buSzTx/>
              <a:tabLst/>
              <a:defRPr/>
            </a:pPr>
            <a:endParaRPr lang="en-GB" sz="1600" dirty="0">
              <a:solidFill>
                <a:srgbClr val="313650"/>
              </a:solidFill>
              <a:latin typeface="Segoe UI" panose="020B0502040204020203" pitchFamily="34" charset="0"/>
              <a:cs typeface="Segoe UI" panose="020B050204020402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r>
              <a:rPr lang="en-GB" sz="1600" dirty="0">
                <a:solidFill>
                  <a:srgbClr val="313650"/>
                </a:solidFill>
                <a:latin typeface="Segoe UI" panose="020B0502040204020203" pitchFamily="34" charset="0"/>
                <a:cs typeface="Segoe UI" panose="020B0502040204020203" pitchFamily="34" charset="0"/>
              </a:rPr>
              <a:t>Teachers may introduce the </a:t>
            </a:r>
            <a:r>
              <a:rPr lang="en-GB" sz="1600" b="1" dirty="0">
                <a:solidFill>
                  <a:srgbClr val="313650"/>
                </a:solidFill>
                <a:latin typeface="Segoe UI" panose="020B0502040204020203" pitchFamily="34" charset="0"/>
                <a:cs typeface="Segoe UI" panose="020B0502040204020203" pitchFamily="34" charset="0"/>
              </a:rPr>
              <a:t>lesson materials at the start</a:t>
            </a:r>
            <a:r>
              <a:rPr lang="en-GB" sz="1600" dirty="0">
                <a:solidFill>
                  <a:srgbClr val="313650"/>
                </a:solidFill>
                <a:latin typeface="Segoe UI" panose="020B0502040204020203" pitchFamily="34" charset="0"/>
                <a:cs typeface="Segoe UI" panose="020B0502040204020203" pitchFamily="34" charset="0"/>
              </a:rPr>
              <a:t> via MS Teams or a pre-recorded PPT with voice-over instructions. Students then complete work independently but can ask the teacher for support </a:t>
            </a:r>
            <a:r>
              <a:rPr lang="en-GB" sz="1600" b="1" dirty="0">
                <a:solidFill>
                  <a:srgbClr val="313650"/>
                </a:solidFill>
                <a:latin typeface="Segoe UI" panose="020B0502040204020203" pitchFamily="34" charset="0"/>
                <a:cs typeface="Segoe UI" panose="020B0502040204020203" pitchFamily="34" charset="0"/>
              </a:rPr>
              <a:t>during the timetabled lesson via the MS Teams chat function. </a:t>
            </a:r>
            <a:r>
              <a:rPr lang="en-GB" sz="1600" dirty="0">
                <a:solidFill>
                  <a:srgbClr val="313650"/>
                </a:solidFill>
                <a:latin typeface="Segoe UI" panose="020B0502040204020203" pitchFamily="34" charset="0"/>
                <a:cs typeface="Segoe UI" panose="020B0502040204020203" pitchFamily="34" charset="0"/>
              </a:rPr>
              <a:t>Any pre-recorded content will be shared on AIM.</a:t>
            </a:r>
            <a:endParaRPr lang="en-GB" sz="1600" b="1" dirty="0">
              <a:solidFill>
                <a:srgbClr val="313650"/>
              </a:solidFill>
              <a:latin typeface="Segoe UI" panose="020B0502040204020203" pitchFamily="34" charset="0"/>
              <a:cs typeface="Segoe UI" panose="020B050204020402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GB" sz="1600" dirty="0">
              <a:solidFill>
                <a:srgbClr val="313650"/>
              </a:solidFill>
              <a:latin typeface="Segoe UI" panose="020B0502040204020203" pitchFamily="34" charset="0"/>
              <a:cs typeface="Segoe UI" panose="020B0502040204020203" pitchFamily="34" charset="0"/>
            </a:endParaRPr>
          </a:p>
          <a:p>
            <a:pPr marR="0" lvl="0" defTabSz="914400" rtl="0" eaLnBrk="1" fontAlgn="auto" latinLnBrk="0" hangingPunct="1">
              <a:lnSpc>
                <a:spcPct val="100000"/>
              </a:lnSpc>
              <a:spcBef>
                <a:spcPts val="0"/>
              </a:spcBef>
              <a:spcAft>
                <a:spcPts val="0"/>
              </a:spcAft>
              <a:buClrTx/>
              <a:buSzTx/>
              <a:tabLst/>
              <a:defRPr/>
            </a:pPr>
            <a:r>
              <a:rPr lang="en-GB" sz="1600" dirty="0">
                <a:solidFill>
                  <a:srgbClr val="313650"/>
                </a:solidFill>
                <a:latin typeface="Segoe UI" panose="020B0502040204020203" pitchFamily="34" charset="0"/>
                <a:cs typeface="Segoe UI" panose="020B0502040204020203" pitchFamily="34" charset="0"/>
              </a:rPr>
              <a:t>  </a:t>
            </a:r>
          </a:p>
          <a:p>
            <a:pPr marL="342900" marR="0" lvl="0" indent="-342900" defTabSz="914400" rtl="0" eaLnBrk="1" fontAlgn="auto" latinLnBrk="0" hangingPunct="1">
              <a:lnSpc>
                <a:spcPct val="100000"/>
              </a:lnSpc>
              <a:spcBef>
                <a:spcPts val="0"/>
              </a:spcBef>
              <a:spcAft>
                <a:spcPts val="0"/>
              </a:spcAft>
              <a:buClrTx/>
              <a:buSzTx/>
              <a:buFont typeface="+mj-lt"/>
              <a:buAutoNum type="arabicPeriod" startAt="2"/>
              <a:tabLst/>
              <a:defRPr/>
            </a:pPr>
            <a:r>
              <a:rPr lang="en-GB" sz="1600" dirty="0">
                <a:solidFill>
                  <a:srgbClr val="313650"/>
                </a:solidFill>
                <a:latin typeface="Segoe UI" panose="020B0502040204020203" pitchFamily="34" charset="0"/>
                <a:cs typeface="Segoe UI" panose="020B0502040204020203" pitchFamily="34" charset="0"/>
              </a:rPr>
              <a:t>Teachers may deliver the whole lesson ‘live’ using MS Teams. Students will be able to follow the lesson and submit responses via the </a:t>
            </a:r>
            <a:r>
              <a:rPr lang="en-GB" sz="1600" b="1" dirty="0">
                <a:solidFill>
                  <a:srgbClr val="313650"/>
                </a:solidFill>
                <a:latin typeface="Segoe UI" panose="020B0502040204020203" pitchFamily="34" charset="0"/>
                <a:cs typeface="Segoe UI" panose="020B0502040204020203" pitchFamily="34" charset="0"/>
              </a:rPr>
              <a:t>live chat</a:t>
            </a:r>
            <a:r>
              <a:rPr lang="en-GB" sz="1600" dirty="0">
                <a:solidFill>
                  <a:srgbClr val="313650"/>
                </a:solidFill>
                <a:latin typeface="Segoe UI" panose="020B0502040204020203" pitchFamily="34" charset="0"/>
                <a:cs typeface="Segoe UI" panose="020B0502040204020203" pitchFamily="34" charset="0"/>
              </a:rPr>
              <a:t>. Live lessons may be used to introduce new content before allowing students to complete more independent work. Students will generally have </a:t>
            </a:r>
            <a:r>
              <a:rPr lang="en-GB" sz="1600" b="1" u="sng" dirty="0">
                <a:solidFill>
                  <a:srgbClr val="313650"/>
                </a:solidFill>
                <a:latin typeface="Segoe UI" panose="020B0502040204020203" pitchFamily="34" charset="0"/>
                <a:cs typeface="Segoe UI" panose="020B0502040204020203" pitchFamily="34" charset="0"/>
              </a:rPr>
              <a:t>their cameras and microphones deactivated </a:t>
            </a:r>
            <a:r>
              <a:rPr lang="en-GB" sz="1600" dirty="0">
                <a:solidFill>
                  <a:srgbClr val="313650"/>
                </a:solidFill>
                <a:latin typeface="Segoe UI" panose="020B0502040204020203" pitchFamily="34" charset="0"/>
                <a:cs typeface="Segoe UI" panose="020B0502040204020203" pitchFamily="34" charset="0"/>
              </a:rPr>
              <a:t>but may be invited to use them at specific points in the lesson.</a:t>
            </a:r>
          </a:p>
          <a:p>
            <a:pPr marR="0" lvl="0" defTabSz="914400" rtl="0" eaLnBrk="1" fontAlgn="auto" latinLnBrk="0" hangingPunct="1">
              <a:lnSpc>
                <a:spcPct val="100000"/>
              </a:lnSpc>
              <a:spcBef>
                <a:spcPts val="0"/>
              </a:spcBef>
              <a:spcAft>
                <a:spcPts val="0"/>
              </a:spcAft>
              <a:buClrTx/>
              <a:buSzTx/>
              <a:tabLst/>
              <a:defRPr/>
            </a:pPr>
            <a:r>
              <a:rPr lang="en-GB" sz="1600" dirty="0">
                <a:solidFill>
                  <a:srgbClr val="313650"/>
                </a:solidFill>
                <a:latin typeface="Segoe UI" panose="020B0502040204020203" pitchFamily="34" charset="0"/>
                <a:cs typeface="Segoe UI" panose="020B0502040204020203" pitchFamily="34" charset="0"/>
              </a:rPr>
              <a:t> </a:t>
            </a:r>
            <a:endParaRPr lang="en-GB" dirty="0"/>
          </a:p>
        </p:txBody>
      </p:sp>
      <p:pic>
        <p:nvPicPr>
          <p:cNvPr id="3076" name="Picture 4" descr="See the source image">
            <a:extLst>
              <a:ext uri="{FF2B5EF4-FFF2-40B4-BE49-F238E27FC236}">
                <a16:creationId xmlns:a16="http://schemas.microsoft.com/office/drawing/2014/main" id="{AB58577A-CAB6-4D38-9A21-78D204CE3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01" y="4659450"/>
            <a:ext cx="1644401" cy="16444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B43765E-1B03-4F5C-ADDB-505A8107840F}"/>
              </a:ext>
            </a:extLst>
          </p:cNvPr>
          <p:cNvSpPr txBox="1"/>
          <p:nvPr/>
        </p:nvSpPr>
        <p:spPr>
          <a:xfrm>
            <a:off x="2226302" y="4976954"/>
            <a:ext cx="6095028" cy="1077218"/>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GB" sz="1600" dirty="0">
                <a:solidFill>
                  <a:srgbClr val="313650"/>
                </a:solidFill>
                <a:latin typeface="Segoe UI" panose="020B0502040204020203" pitchFamily="34" charset="0"/>
                <a:cs typeface="Segoe UI" panose="020B0502040204020203" pitchFamily="34" charset="0"/>
              </a:rPr>
              <a:t>Students can ask teachers for further guidance and support </a:t>
            </a:r>
            <a:r>
              <a:rPr lang="en-GB" sz="1600" b="1" dirty="0">
                <a:solidFill>
                  <a:srgbClr val="313650"/>
                </a:solidFill>
                <a:latin typeface="Segoe UI" panose="020B0502040204020203" pitchFamily="34" charset="0"/>
                <a:cs typeface="Segoe UI" panose="020B0502040204020203" pitchFamily="34" charset="0"/>
              </a:rPr>
              <a:t>during the timetabled lesson </a:t>
            </a:r>
            <a:r>
              <a:rPr lang="en-GB" sz="1600" dirty="0">
                <a:solidFill>
                  <a:srgbClr val="313650"/>
                </a:solidFill>
                <a:latin typeface="Segoe UI" panose="020B0502040204020203" pitchFamily="34" charset="0"/>
                <a:cs typeface="Segoe UI" panose="020B0502040204020203" pitchFamily="34" charset="0"/>
              </a:rPr>
              <a:t>via the Microsoft Teams chat function.</a:t>
            </a:r>
          </a:p>
          <a:p>
            <a:pPr marR="0" lvl="0" defTabSz="914400" rtl="0" eaLnBrk="1" fontAlgn="auto" latinLnBrk="0" hangingPunct="1">
              <a:lnSpc>
                <a:spcPct val="100000"/>
              </a:lnSpc>
              <a:spcBef>
                <a:spcPts val="0"/>
              </a:spcBef>
              <a:spcAft>
                <a:spcPts val="0"/>
              </a:spcAft>
              <a:buClrTx/>
              <a:buSzTx/>
              <a:tabLst/>
              <a:defRPr/>
            </a:pPr>
            <a:r>
              <a:rPr lang="en-GB" sz="1600" dirty="0">
                <a:solidFill>
                  <a:srgbClr val="313650"/>
                </a:solidFill>
                <a:latin typeface="Segoe UI" panose="020B0502040204020203" pitchFamily="34" charset="0"/>
                <a:cs typeface="Segoe UI" panose="020B0502040204020203" pitchFamily="34" charset="0"/>
              </a:rPr>
              <a:t>This will only be possible during a </a:t>
            </a:r>
            <a:r>
              <a:rPr lang="en-GB" sz="1600" b="1" dirty="0">
                <a:solidFill>
                  <a:srgbClr val="313650"/>
                </a:solidFill>
                <a:latin typeface="Segoe UI" panose="020B0502040204020203" pitchFamily="34" charset="0"/>
                <a:cs typeface="Segoe UI" panose="020B0502040204020203" pitchFamily="34" charset="0"/>
              </a:rPr>
              <a:t>partial or full year closure</a:t>
            </a:r>
            <a:r>
              <a:rPr lang="en-GB" sz="1600" dirty="0">
                <a:solidFill>
                  <a:srgbClr val="313650"/>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44813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7" end="7"/>
                                            </p:txEl>
                                          </p:spTgt>
                                        </p:tgtEl>
                                        <p:attrNameLst>
                                          <p:attrName>style.visibility</p:attrName>
                                        </p:attrNameLst>
                                      </p:cBhvr>
                                      <p:to>
                                        <p:strVal val="visible"/>
                                      </p:to>
                                    </p:set>
                                    <p:animEffect transition="in" filter="fade">
                                      <p:cBhvr>
                                        <p:cTn id="12" dur="500"/>
                                        <p:tgtEl>
                                          <p:spTgt spid="8">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Custom 3">
      <a:dk1>
        <a:srgbClr val="313650"/>
      </a:dk1>
      <a:lt1>
        <a:srgbClr val="29ABE2"/>
      </a:lt1>
      <a:dk2>
        <a:srgbClr val="4C1959"/>
      </a:dk2>
      <a:lt2>
        <a:srgbClr val="1B1464"/>
      </a:lt2>
      <a:accent1>
        <a:srgbClr val="8E64AE"/>
      </a:accent1>
      <a:accent2>
        <a:srgbClr val="000000"/>
      </a:accent2>
      <a:accent3>
        <a:srgbClr val="9E005D"/>
      </a:accent3>
      <a:accent4>
        <a:srgbClr val="FFFFFF"/>
      </a:accent4>
      <a:accent5>
        <a:srgbClr val="6DC4EB"/>
      </a:accent5>
      <a:accent6>
        <a:srgbClr val="662D91"/>
      </a:accent6>
      <a:hlink>
        <a:srgbClr val="4C1959"/>
      </a:hlink>
      <a:folHlink>
        <a:srgbClr val="4C1959"/>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F6CA1"/>
        </a:solidFill>
        <a:ln w="72390">
          <a:solidFill>
            <a:schemeClr val="accent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20092770_TF16411243" id="{AD7D8B3A-79EA-4790-8F64-FDF00336A68D}" vid="{A0A01B2A-C772-418D-9D2B-874A8614B58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699299_Updated" id="{1106A179-1A58-4E89-86D4-DD332F422ED6}" vid="{24CBB908-4B63-4080-8D4A-EED5883546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71CA826D122A4A84166496538D2EE3" ma:contentTypeVersion="13" ma:contentTypeDescription="Create a new document." ma:contentTypeScope="" ma:versionID="acff550586edf90b08c5e58a7e173097">
  <xsd:schema xmlns:xsd="http://www.w3.org/2001/XMLSchema" xmlns:xs="http://www.w3.org/2001/XMLSchema" xmlns:p="http://schemas.microsoft.com/office/2006/metadata/properties" xmlns:ns3="66e6248e-abd3-4619-af9b-c2fa95c7350a" xmlns:ns4="3ec9e334-8c3b-4128-8b08-e1ea50332b09" targetNamespace="http://schemas.microsoft.com/office/2006/metadata/properties" ma:root="true" ma:fieldsID="f55d26ae32e09e3898b5e4b7b1c8e5e9" ns3:_="" ns4:_="">
    <xsd:import namespace="66e6248e-abd3-4619-af9b-c2fa95c7350a"/>
    <xsd:import namespace="3ec9e334-8c3b-4128-8b08-e1ea50332b0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6248e-abd3-4619-af9b-c2fa95c73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c9e334-8c3b-4128-8b08-e1ea50332b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54295-23B6-4ABA-AD8F-FA83B00E1325}">
  <ds:schemaRef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66e6248e-abd3-4619-af9b-c2fa95c7350a"/>
    <ds:schemaRef ds:uri="http://schemas.openxmlformats.org/package/2006/metadata/core-properties"/>
    <ds:schemaRef ds:uri="3ec9e334-8c3b-4128-8b08-e1ea50332b0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D402908-31E8-4427-8D58-9F6650465DE0}">
  <ds:schemaRefs>
    <ds:schemaRef ds:uri="http://schemas.microsoft.com/sharepoint/v3/contenttype/forms"/>
  </ds:schemaRefs>
</ds:datastoreItem>
</file>

<file path=customXml/itemProps3.xml><?xml version="1.0" encoding="utf-8"?>
<ds:datastoreItem xmlns:ds="http://schemas.openxmlformats.org/officeDocument/2006/customXml" ds:itemID="{784D60F2-1A8E-45A5-882F-AC635A818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e6248e-abd3-4619-af9b-c2fa95c7350a"/>
    <ds:schemaRef ds:uri="3ec9e334-8c3b-4128-8b08-e1ea50332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2755</Words>
  <Application>Microsoft Office PowerPoint</Application>
  <PresentationFormat>Widescreen</PresentationFormat>
  <Paragraphs>264</Paragraphs>
  <Slides>28</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Century Gothic</vt:lpstr>
      <vt:lpstr>Segoe UI</vt:lpstr>
      <vt:lpstr>Segoe UI Semibold</vt:lpstr>
      <vt:lpstr>Wingdings</vt:lpstr>
      <vt:lpstr>Office Theme</vt:lpstr>
      <vt:lpstr>1_Office Theme</vt:lpstr>
      <vt:lpstr>NSB Parent &amp; Carer Guide</vt:lpstr>
      <vt:lpstr>PowerPoint Presentation</vt:lpstr>
      <vt:lpstr>PowerPoint Presentation</vt:lpstr>
      <vt:lpstr>The 6 Principles</vt:lpstr>
      <vt:lpstr>PowerPoint Presentation</vt:lpstr>
      <vt:lpstr>PowerPoint Presentation</vt:lpstr>
      <vt:lpstr>PowerPoint Presentation</vt:lpstr>
      <vt:lpstr>NSB Parent &amp; Carer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NSB Parent &amp; Carer Guide</vt:lpstr>
      <vt:lpstr>PowerPoint Presentation</vt:lpstr>
      <vt:lpstr>PowerPoint Presentation</vt:lpstr>
      <vt:lpstr>PowerPoint Presentation</vt:lpstr>
      <vt:lpstr>PowerPoint Presentation</vt:lpstr>
      <vt:lpstr>NSB Parent &amp; Carer Guide</vt:lpstr>
      <vt:lpstr>PowerPoint Presentation</vt:lpstr>
      <vt:lpstr>NSB Parent &amp; Carer Guide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2020-04-22T15:57:37Z</dcterms:created>
  <dcterms:modified xsi:type="dcterms:W3CDTF">2020-10-06T17:53:49Z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0x0101009071CA826D122A4A84166496538D2EE3</vt:lpwstr>
  </property>
</Properties>
</file>